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60" r:id="rId2"/>
  </p:sldMasterIdLst>
  <p:notesMasterIdLst>
    <p:notesMasterId r:id="rId45"/>
  </p:notesMasterIdLst>
  <p:sldIdLst>
    <p:sldId id="270" r:id="rId3"/>
    <p:sldId id="272" r:id="rId4"/>
    <p:sldId id="276" r:id="rId5"/>
    <p:sldId id="589" r:id="rId6"/>
    <p:sldId id="298" r:id="rId7"/>
    <p:sldId id="588" r:id="rId8"/>
    <p:sldId id="279" r:id="rId9"/>
    <p:sldId id="256" r:id="rId10"/>
    <p:sldId id="590" r:id="rId11"/>
    <p:sldId id="591" r:id="rId12"/>
    <p:sldId id="442" r:id="rId13"/>
    <p:sldId id="459" r:id="rId14"/>
    <p:sldId id="443" r:id="rId15"/>
    <p:sldId id="444" r:id="rId16"/>
    <p:sldId id="446" r:id="rId17"/>
    <p:sldId id="453" r:id="rId18"/>
    <p:sldId id="592" r:id="rId19"/>
    <p:sldId id="593" r:id="rId20"/>
    <p:sldId id="274" r:id="rId21"/>
    <p:sldId id="427" r:id="rId22"/>
    <p:sldId id="273" r:id="rId23"/>
    <p:sldId id="595" r:id="rId24"/>
    <p:sldId id="271" r:id="rId25"/>
    <p:sldId id="594" r:id="rId26"/>
    <p:sldId id="275" r:id="rId27"/>
    <p:sldId id="596" r:id="rId28"/>
    <p:sldId id="431" r:id="rId29"/>
    <p:sldId id="277" r:id="rId30"/>
    <p:sldId id="266" r:id="rId31"/>
    <p:sldId id="278" r:id="rId32"/>
    <p:sldId id="597" r:id="rId33"/>
    <p:sldId id="598" r:id="rId34"/>
    <p:sldId id="601" r:id="rId35"/>
    <p:sldId id="599" r:id="rId36"/>
    <p:sldId id="602" r:id="rId37"/>
    <p:sldId id="604" r:id="rId38"/>
    <p:sldId id="603" r:id="rId39"/>
    <p:sldId id="605" r:id="rId40"/>
    <p:sldId id="263" r:id="rId41"/>
    <p:sldId id="269" r:id="rId42"/>
    <p:sldId id="264" r:id="rId43"/>
    <p:sldId id="265"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0DB"/>
    <a:srgbClr val="C5C19F"/>
    <a:srgbClr val="0000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2809" autoAdjust="0"/>
  </p:normalViewPr>
  <p:slideViewPr>
    <p:cSldViewPr snapToGrid="0">
      <p:cViewPr varScale="1">
        <p:scale>
          <a:sx n="61" d="100"/>
          <a:sy n="61" d="100"/>
        </p:scale>
        <p:origin x="68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E37C6C-CC20-4445-ACE4-23033CC0D99C}" type="datetimeFigureOut">
              <a:rPr lang="en-US" smtClean="0"/>
              <a:t>5/12/2023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936DE5-A50B-498D-A3DD-A6D80B97EA00}" type="slidenum">
              <a:rPr lang="en-US" smtClean="0"/>
              <a:t>‹#›</a:t>
            </a:fld>
            <a:endParaRPr lang="en-US"/>
          </a:p>
        </p:txBody>
      </p:sp>
    </p:spTree>
    <p:extLst>
      <p:ext uri="{BB962C8B-B14F-4D97-AF65-F5344CB8AC3E}">
        <p14:creationId xmlns:p14="http://schemas.microsoft.com/office/powerpoint/2010/main" val="2832505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Quarter with each section of scripture ask yourself two questions to prepare for class: </a:t>
            </a:r>
          </a:p>
          <a:p>
            <a:r>
              <a:rPr lang="en-US" sz="1200" kern="1200" dirty="0">
                <a:solidFill>
                  <a:schemeClr val="tx1"/>
                </a:solidFill>
                <a:effectLst/>
                <a:latin typeface="+mn-lt"/>
                <a:ea typeface="+mn-ea"/>
                <a:cs typeface="+mn-cs"/>
              </a:rPr>
              <a:t>Why did God choose to write this for the original audience?</a:t>
            </a:r>
          </a:p>
          <a:p>
            <a:r>
              <a:rPr lang="en-US" sz="1200" kern="1200" dirty="0">
                <a:solidFill>
                  <a:schemeClr val="tx1"/>
                </a:solidFill>
                <a:effectLst/>
                <a:latin typeface="+mn-lt"/>
                <a:ea typeface="+mn-ea"/>
                <a:cs typeface="+mn-cs"/>
              </a:rPr>
              <a:t>Why did God choose to preserve it for us to read and study today?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Example Deut. and the retelling of the Law.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 was the Law to the original audience? - How a Jew was to live and the Laws they were to live by.  Are we to live by the same commands?  Then why save it for us?  We learn aspects of His Character, and His expectations for all mankind throughout the Old Testament.  I.e. how is it a tutor to bring us to Christ?  So, these two questions separate why we study Old Testament scripture.  When we learn something, we can ask was this teaching nailed to the cross.  If so, it is for the original audience.  If it wasn’t we should still pay attention today.</a:t>
            </a:r>
          </a:p>
          <a:p>
            <a:endParaRPr lang="en-US" dirty="0"/>
          </a:p>
        </p:txBody>
      </p:sp>
      <p:sp>
        <p:nvSpPr>
          <p:cNvPr id="4" name="Slide Number Placeholder 3"/>
          <p:cNvSpPr>
            <a:spLocks noGrp="1"/>
          </p:cNvSpPr>
          <p:nvPr>
            <p:ph type="sldNum" sz="quarter" idx="10"/>
          </p:nvPr>
        </p:nvSpPr>
        <p:spPr/>
        <p:txBody>
          <a:bodyPr/>
          <a:lstStyle/>
          <a:p>
            <a:fld id="{3E6DD3D2-11DB-4ED0-9E17-2B277CE7C365}" type="slidenum">
              <a:rPr lang="en-US" smtClean="0"/>
              <a:t>1</a:t>
            </a:fld>
            <a:endParaRPr lang="en-US"/>
          </a:p>
        </p:txBody>
      </p:sp>
    </p:spTree>
    <p:extLst>
      <p:ext uri="{BB962C8B-B14F-4D97-AF65-F5344CB8AC3E}">
        <p14:creationId xmlns:p14="http://schemas.microsoft.com/office/powerpoint/2010/main" val="28664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D671BE8-B6AE-4D39-B77F-8B91B6E29A69}" type="slidenum">
              <a:rPr lang="en-US" altLang="en-US" smtClean="0"/>
              <a:pPr>
                <a:spcBef>
                  <a:spcPct val="0"/>
                </a:spcBef>
              </a:pPr>
              <a:t>15</a:t>
            </a:fld>
            <a:endParaRPr lang="en-US" altLang="en-US"/>
          </a:p>
        </p:txBody>
      </p:sp>
      <p:sp>
        <p:nvSpPr>
          <p:cNvPr id="97283" name="Rectangle 2"/>
          <p:cNvSpPr>
            <a:spLocks noGrp="1" noRot="1" noChangeAspect="1" noChangeArrowheads="1" noTextEdit="1"/>
          </p:cNvSpPr>
          <p:nvPr>
            <p:ph type="sldImg"/>
          </p:nvPr>
        </p:nvSpPr>
        <p:spPr>
          <a:xfrm>
            <a:off x="1143000" y="685800"/>
            <a:ext cx="4572000" cy="3429000"/>
          </a:xfrm>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Grapes—fruit of the vine</a:t>
            </a:r>
          </a:p>
          <a:p>
            <a:pPr eaLnBrk="1" hangingPunct="1"/>
            <a:r>
              <a:rPr lang="en-US" altLang="en-US" dirty="0" err="1">
                <a:latin typeface="Arial" panose="020B0604020202020204" pitchFamily="34" charset="0"/>
              </a:rPr>
              <a:t>Bethphage</a:t>
            </a:r>
            <a:endParaRPr lang="en-US" altLang="en-US" dirty="0">
              <a:latin typeface="Arial" panose="020B0604020202020204" pitchFamily="34" charset="0"/>
            </a:endParaRPr>
          </a:p>
        </p:txBody>
      </p:sp>
    </p:spTree>
    <p:extLst>
      <p:ext uri="{BB962C8B-B14F-4D97-AF65-F5344CB8AC3E}">
        <p14:creationId xmlns:p14="http://schemas.microsoft.com/office/powerpoint/2010/main" val="430141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81D0BF0-A3C5-4101-80C3-A629DD8F45D2}" type="slidenum">
              <a:rPr lang="en-US" altLang="en-US" smtClean="0"/>
              <a:pPr>
                <a:spcBef>
                  <a:spcPct val="0"/>
                </a:spcBef>
              </a:pPr>
              <a:t>16</a:t>
            </a:fld>
            <a:endParaRPr lang="en-US" altLang="en-US"/>
          </a:p>
        </p:txBody>
      </p:sp>
      <p:sp>
        <p:nvSpPr>
          <p:cNvPr id="99331" name="Rectangle 2"/>
          <p:cNvSpPr>
            <a:spLocks noGrp="1" noRot="1" noChangeAspect="1" noChangeArrowheads="1" noTextEdit="1"/>
          </p:cNvSpPr>
          <p:nvPr>
            <p:ph type="sldImg"/>
          </p:nvPr>
        </p:nvSpPr>
        <p:spPr>
          <a:xfrm>
            <a:off x="1143000" y="685800"/>
            <a:ext cx="4572000" cy="3429000"/>
          </a:xfrm>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Grapes</a:t>
            </a:r>
          </a:p>
        </p:txBody>
      </p:sp>
    </p:spTree>
    <p:extLst>
      <p:ext uri="{BB962C8B-B14F-4D97-AF65-F5344CB8AC3E}">
        <p14:creationId xmlns:p14="http://schemas.microsoft.com/office/powerpoint/2010/main" val="255612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Children of Israel faces (Put yourselves in the peoples place):</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The leader they trust is dead.</a:t>
            </a:r>
          </a:p>
          <a:p>
            <a:pPr lvl="0"/>
            <a:r>
              <a:rPr lang="en-US" sz="1200" kern="1200" dirty="0">
                <a:solidFill>
                  <a:schemeClr val="tx1"/>
                </a:solidFill>
                <a:effectLst/>
                <a:latin typeface="+mn-lt"/>
                <a:ea typeface="+mn-ea"/>
                <a:cs typeface="+mn-cs"/>
              </a:rPr>
              <a:t>They are morning the loss of Moses.</a:t>
            </a:r>
          </a:p>
          <a:p>
            <a:pPr lvl="0"/>
            <a:r>
              <a:rPr lang="en-US" sz="1200" kern="1200" dirty="0">
                <a:solidFill>
                  <a:schemeClr val="tx1"/>
                </a:solidFill>
                <a:effectLst/>
                <a:latin typeface="+mn-lt"/>
                <a:ea typeface="+mn-ea"/>
                <a:cs typeface="+mn-cs"/>
              </a:rPr>
              <a:t>Joshua has not been proven as a leader.</a:t>
            </a:r>
          </a:p>
          <a:p>
            <a:pPr lvl="0"/>
            <a:r>
              <a:rPr lang="en-US" sz="1200" kern="1200" dirty="0">
                <a:solidFill>
                  <a:schemeClr val="tx1"/>
                </a:solidFill>
                <a:effectLst/>
                <a:latin typeface="+mn-lt"/>
                <a:ea typeface="+mn-ea"/>
                <a:cs typeface="+mn-cs"/>
              </a:rPr>
              <a:t>The battles to come.</a:t>
            </a:r>
          </a:p>
          <a:p>
            <a:endParaRPr lang="en-US" dirty="0"/>
          </a:p>
        </p:txBody>
      </p:sp>
      <p:sp>
        <p:nvSpPr>
          <p:cNvPr id="4" name="Slide Number Placeholder 3"/>
          <p:cNvSpPr>
            <a:spLocks noGrp="1"/>
          </p:cNvSpPr>
          <p:nvPr>
            <p:ph type="sldNum" sz="quarter" idx="10"/>
          </p:nvPr>
        </p:nvSpPr>
        <p:spPr/>
        <p:txBody>
          <a:bodyPr/>
          <a:lstStyle/>
          <a:p>
            <a:fld id="{3E6DD3D2-11DB-4ED0-9E17-2B277CE7C365}" type="slidenum">
              <a:rPr lang="en-US" smtClean="0"/>
              <a:t>17</a:t>
            </a:fld>
            <a:endParaRPr lang="en-US"/>
          </a:p>
        </p:txBody>
      </p:sp>
    </p:spTree>
    <p:extLst>
      <p:ext uri="{BB962C8B-B14F-4D97-AF65-F5344CB8AC3E}">
        <p14:creationId xmlns:p14="http://schemas.microsoft.com/office/powerpoint/2010/main" val="3291728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Children of Israel faces (Put yourselves in the peoples place):</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The leader they trust is dead.</a:t>
            </a:r>
          </a:p>
          <a:p>
            <a:pPr lvl="0"/>
            <a:r>
              <a:rPr lang="en-US" sz="1200" kern="1200" dirty="0">
                <a:solidFill>
                  <a:schemeClr val="tx1"/>
                </a:solidFill>
                <a:effectLst/>
                <a:latin typeface="+mn-lt"/>
                <a:ea typeface="+mn-ea"/>
                <a:cs typeface="+mn-cs"/>
              </a:rPr>
              <a:t>They are morning the loss of Moses.</a:t>
            </a:r>
          </a:p>
          <a:p>
            <a:pPr lvl="0"/>
            <a:r>
              <a:rPr lang="en-US" sz="1200" kern="1200" dirty="0">
                <a:solidFill>
                  <a:schemeClr val="tx1"/>
                </a:solidFill>
                <a:effectLst/>
                <a:latin typeface="+mn-lt"/>
                <a:ea typeface="+mn-ea"/>
                <a:cs typeface="+mn-cs"/>
              </a:rPr>
              <a:t>Joshua has not been proven as a leader.</a:t>
            </a:r>
          </a:p>
          <a:p>
            <a:pPr lvl="0"/>
            <a:r>
              <a:rPr lang="en-US" sz="1200" kern="1200" dirty="0">
                <a:solidFill>
                  <a:schemeClr val="tx1"/>
                </a:solidFill>
                <a:effectLst/>
                <a:latin typeface="+mn-lt"/>
                <a:ea typeface="+mn-ea"/>
                <a:cs typeface="+mn-cs"/>
              </a:rPr>
              <a:t>The battles to come.</a:t>
            </a:r>
          </a:p>
          <a:p>
            <a:endParaRPr lang="en-US" dirty="0"/>
          </a:p>
        </p:txBody>
      </p:sp>
      <p:sp>
        <p:nvSpPr>
          <p:cNvPr id="4" name="Slide Number Placeholder 3"/>
          <p:cNvSpPr>
            <a:spLocks noGrp="1"/>
          </p:cNvSpPr>
          <p:nvPr>
            <p:ph type="sldNum" sz="quarter" idx="10"/>
          </p:nvPr>
        </p:nvSpPr>
        <p:spPr/>
        <p:txBody>
          <a:bodyPr/>
          <a:lstStyle/>
          <a:p>
            <a:fld id="{3E6DD3D2-11DB-4ED0-9E17-2B277CE7C365}" type="slidenum">
              <a:rPr lang="en-US" smtClean="0"/>
              <a:t>18</a:t>
            </a:fld>
            <a:endParaRPr lang="en-US"/>
          </a:p>
        </p:txBody>
      </p:sp>
    </p:spTree>
    <p:extLst>
      <p:ext uri="{BB962C8B-B14F-4D97-AF65-F5344CB8AC3E}">
        <p14:creationId xmlns:p14="http://schemas.microsoft.com/office/powerpoint/2010/main" val="3899665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Pictures is from Ferrell Jenkins and it is a view across the Joran while standing on Mt. </a:t>
            </a:r>
            <a:r>
              <a:rPr lang="en-US" sz="1200" kern="1200">
                <a:solidFill>
                  <a:schemeClr val="tx1"/>
                </a:solidFill>
                <a:effectLst/>
                <a:latin typeface="+mn-lt"/>
                <a:ea typeface="+mn-ea"/>
                <a:cs typeface="+mn-cs"/>
              </a:rPr>
              <a:t>Nebo</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Moses faces Death (Put yourself in Moses place) </a:t>
            </a:r>
          </a:p>
          <a:p>
            <a:pPr lvl="0"/>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have put everything on the life for these people and saved them from destruction several times.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are fearful they will fail as soon as you are gone.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Because of them, he cannot go into the land.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Deuteronomy is somewhat a highlight of what God wants them to know given from the point of view of an old man on his deathbed and what he wants to tell his family before he passes away.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Do these messages normally talk about physical things or the intangibles of life that cannot be bought or sold?</a:t>
            </a:r>
          </a:p>
          <a:p>
            <a:endParaRPr lang="en-US" dirty="0"/>
          </a:p>
        </p:txBody>
      </p:sp>
      <p:sp>
        <p:nvSpPr>
          <p:cNvPr id="4" name="Slide Number Placeholder 3"/>
          <p:cNvSpPr>
            <a:spLocks noGrp="1"/>
          </p:cNvSpPr>
          <p:nvPr>
            <p:ph type="sldNum" sz="quarter" idx="10"/>
          </p:nvPr>
        </p:nvSpPr>
        <p:spPr/>
        <p:txBody>
          <a:bodyPr/>
          <a:lstStyle/>
          <a:p>
            <a:fld id="{3E6DD3D2-11DB-4ED0-9E17-2B277CE7C365}" type="slidenum">
              <a:rPr lang="en-US" smtClean="0"/>
              <a:t>19</a:t>
            </a:fld>
            <a:endParaRPr lang="en-US"/>
          </a:p>
        </p:txBody>
      </p:sp>
    </p:spTree>
    <p:extLst>
      <p:ext uri="{BB962C8B-B14F-4D97-AF65-F5344CB8AC3E}">
        <p14:creationId xmlns:p14="http://schemas.microsoft.com/office/powerpoint/2010/main" val="1678862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6E90091-AE76-446D-8F67-FD0D9D68EA30}" type="slidenum">
              <a:rPr lang="en-US" altLang="en-US" smtClean="0"/>
              <a:pPr>
                <a:spcBef>
                  <a:spcPct val="0"/>
                </a:spcBef>
              </a:pPr>
              <a:t>20</a:t>
            </a:fld>
            <a:endParaRPr lang="en-US" altLang="en-US"/>
          </a:p>
        </p:txBody>
      </p:sp>
      <p:sp>
        <p:nvSpPr>
          <p:cNvPr id="37891" name="Rectangle 2"/>
          <p:cNvSpPr>
            <a:spLocks noGrp="1" noRot="1" noChangeAspect="1" noChangeArrowheads="1" noTextEdit="1"/>
          </p:cNvSpPr>
          <p:nvPr>
            <p:ph type="sldImg"/>
          </p:nvPr>
        </p:nvSpPr>
        <p:spPr>
          <a:xfrm>
            <a:off x="381000" y="685800"/>
            <a:ext cx="6096000" cy="3429000"/>
          </a:xfrm>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Jordan River just south of Sea of Galilee</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971162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Joshua faces (Put yourselves in Joshua's place):</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He has never lead the people before. (But has he</a:t>
            </a:r>
            <a:r>
              <a:rPr lang="en-US" sz="1200" kern="1200" baseline="0" dirty="0">
                <a:solidFill>
                  <a:schemeClr val="tx1"/>
                </a:solidFill>
                <a:effectLst/>
                <a:latin typeface="+mn-lt"/>
                <a:ea typeface="+mn-ea"/>
                <a:cs typeface="+mn-cs"/>
              </a:rPr>
              <a:t> been a leader?)</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He is probably nervous as to if the people will follow him.</a:t>
            </a:r>
          </a:p>
          <a:p>
            <a:pPr lvl="0"/>
            <a:r>
              <a:rPr lang="en-US" sz="1200" kern="1200" dirty="0">
                <a:solidFill>
                  <a:schemeClr val="tx1"/>
                </a:solidFill>
                <a:effectLst/>
                <a:latin typeface="+mn-lt"/>
                <a:ea typeface="+mn-ea"/>
                <a:cs typeface="+mn-cs"/>
              </a:rPr>
              <a:t>He could be scared of the battles to come.</a:t>
            </a:r>
          </a:p>
          <a:p>
            <a:pPr lvl="0"/>
            <a:r>
              <a:rPr lang="en-US" sz="1200" kern="1200" dirty="0">
                <a:solidFill>
                  <a:schemeClr val="tx1"/>
                </a:solidFill>
                <a:effectLst/>
                <a:latin typeface="+mn-lt"/>
                <a:ea typeface="+mn-ea"/>
                <a:cs typeface="+mn-cs"/>
              </a:rPr>
              <a:t>He has just lost his leader in Moses.</a:t>
            </a:r>
          </a:p>
          <a:p>
            <a:endParaRPr lang="en-US" dirty="0"/>
          </a:p>
        </p:txBody>
      </p:sp>
      <p:sp>
        <p:nvSpPr>
          <p:cNvPr id="4" name="Slide Number Placeholder 3"/>
          <p:cNvSpPr>
            <a:spLocks noGrp="1"/>
          </p:cNvSpPr>
          <p:nvPr>
            <p:ph type="sldNum" sz="quarter" idx="10"/>
          </p:nvPr>
        </p:nvSpPr>
        <p:spPr/>
        <p:txBody>
          <a:bodyPr/>
          <a:lstStyle/>
          <a:p>
            <a:fld id="{3E6DD3D2-11DB-4ED0-9E17-2B277CE7C365}" type="slidenum">
              <a:rPr lang="en-US" smtClean="0"/>
              <a:t>21</a:t>
            </a:fld>
            <a:endParaRPr lang="en-US"/>
          </a:p>
        </p:txBody>
      </p:sp>
    </p:spTree>
    <p:extLst>
      <p:ext uri="{BB962C8B-B14F-4D97-AF65-F5344CB8AC3E}">
        <p14:creationId xmlns:p14="http://schemas.microsoft.com/office/powerpoint/2010/main" val="470381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Satellite Bible Atlas</a:t>
            </a:r>
          </a:p>
          <a:p>
            <a:r>
              <a:rPr lang="en-US" b="0" i="0" dirty="0">
                <a:effectLst/>
                <a:latin typeface="Times New Roman" panose="02020603050405020304" pitchFamily="18" charset="0"/>
              </a:rPr>
              <a:t>Judges 1:27-36 describes cities and land which the Israelites were not able to settle. Manasseh was unable to drive out the Canaanites from the important Jezreel Valley cities of Beth-</a:t>
            </a:r>
            <a:r>
              <a:rPr lang="en-US" b="0" i="0" dirty="0" err="1">
                <a:effectLst/>
                <a:latin typeface="Times New Roman" panose="02020603050405020304" pitchFamily="18" charset="0"/>
              </a:rPr>
              <a:t>shan</a:t>
            </a:r>
            <a:r>
              <a:rPr lang="en-US" b="0" i="0" dirty="0">
                <a:effectLst/>
                <a:latin typeface="Times New Roman" panose="02020603050405020304" pitchFamily="18" charset="0"/>
              </a:rPr>
              <a:t>, </a:t>
            </a:r>
            <a:r>
              <a:rPr lang="en-US" b="0" i="0" dirty="0" err="1">
                <a:effectLst/>
                <a:latin typeface="Times New Roman" panose="02020603050405020304" pitchFamily="18" charset="0"/>
              </a:rPr>
              <a:t>Taanach</a:t>
            </a:r>
            <a:r>
              <a:rPr lang="en-US" b="0" i="0" dirty="0">
                <a:effectLst/>
                <a:latin typeface="Times New Roman" panose="02020603050405020304" pitchFamily="18" charset="0"/>
              </a:rPr>
              <a:t>, </a:t>
            </a:r>
            <a:r>
              <a:rPr lang="en-US" b="0" i="0" dirty="0" err="1">
                <a:effectLst/>
                <a:latin typeface="Times New Roman" panose="02020603050405020304" pitchFamily="18" charset="0"/>
              </a:rPr>
              <a:t>Ibleam</a:t>
            </a:r>
            <a:r>
              <a:rPr lang="en-US" b="0" i="0" dirty="0">
                <a:effectLst/>
                <a:latin typeface="Times New Roman" panose="02020603050405020304" pitchFamily="18" charset="0"/>
              </a:rPr>
              <a:t>, Megiddo, and from the coastal city of Dor. Canaanites also persisted in the Jezreel Valley cities of Zebulun. Asher unsuccessfully settled the northern coast and "lived among the Canaanites, the inhabitants of the land." Naphtali could not drive out the Canaanites of some of the cities in Upper Galilee. Around the Sea of Galilee and Golan "Israel did not dispossess the </a:t>
            </a:r>
            <a:r>
              <a:rPr lang="en-US" b="0" i="0" dirty="0" err="1">
                <a:effectLst/>
                <a:latin typeface="Times New Roman" panose="02020603050405020304" pitchFamily="18" charset="0"/>
              </a:rPr>
              <a:t>Geshurites</a:t>
            </a:r>
            <a:r>
              <a:rPr lang="en-US" b="0" i="0" dirty="0">
                <a:effectLst/>
                <a:latin typeface="Times New Roman" panose="02020603050405020304" pitchFamily="18" charset="0"/>
              </a:rPr>
              <a:t> or the </a:t>
            </a:r>
            <a:r>
              <a:rPr lang="en-US" b="0" i="0" dirty="0" err="1">
                <a:effectLst/>
                <a:latin typeface="Times New Roman" panose="02020603050405020304" pitchFamily="18" charset="0"/>
              </a:rPr>
              <a:t>Maacathites</a:t>
            </a:r>
            <a:r>
              <a:rPr lang="en-US" b="0" i="0" dirty="0">
                <a:effectLst/>
                <a:latin typeface="Times New Roman" panose="02020603050405020304" pitchFamily="18" charset="0"/>
              </a:rPr>
              <a:t>; for </a:t>
            </a:r>
            <a:r>
              <a:rPr lang="en-US" b="0" i="0" dirty="0" err="1">
                <a:effectLst/>
                <a:latin typeface="Times New Roman" panose="02020603050405020304" pitchFamily="18" charset="0"/>
              </a:rPr>
              <a:t>Geshur</a:t>
            </a:r>
            <a:r>
              <a:rPr lang="en-US" b="0" i="0" dirty="0">
                <a:effectLst/>
                <a:latin typeface="Times New Roman" panose="02020603050405020304" pitchFamily="18" charset="0"/>
              </a:rPr>
              <a:t> and </a:t>
            </a:r>
            <a:r>
              <a:rPr lang="en-US" b="0" i="0" dirty="0" err="1">
                <a:effectLst/>
                <a:latin typeface="Times New Roman" panose="02020603050405020304" pitchFamily="18" charset="0"/>
              </a:rPr>
              <a:t>Maacath</a:t>
            </a:r>
            <a:r>
              <a:rPr lang="en-US" b="0" i="0" dirty="0">
                <a:effectLst/>
                <a:latin typeface="Times New Roman" panose="02020603050405020304" pitchFamily="18" charset="0"/>
              </a:rPr>
              <a:t> live among Israel until this day" (Joshua 13:13). In the Coastal Plain, Ephraim could not drive out the Canaanites who dwelt in the strategic city of Gezer. The Amorites pushed the Danites out of the Coastal and </a:t>
            </a:r>
            <a:r>
              <a:rPr lang="en-US" b="0" i="0" dirty="0" err="1">
                <a:effectLst/>
                <a:latin typeface="Times New Roman" panose="02020603050405020304" pitchFamily="18" charset="0"/>
              </a:rPr>
              <a:t>Shephelah</a:t>
            </a:r>
            <a:r>
              <a:rPr lang="en-US" b="0" i="0" dirty="0">
                <a:effectLst/>
                <a:latin typeface="Times New Roman" panose="02020603050405020304" pitchFamily="18" charset="0"/>
              </a:rPr>
              <a:t> cities – causing some of the tribe of Dan to move north. Although Judah had some early victories in the Coastal Plain, he was not able to hold and inhabit that territory (Judges 1:18-19). In the Hill Country around Jerusalem the Hivites by stratagem had made a treaty with Israel (Joshua 9) and lived in the cities of </a:t>
            </a:r>
            <a:r>
              <a:rPr lang="en-US" b="0" i="0" dirty="0" err="1">
                <a:effectLst/>
                <a:latin typeface="Times New Roman" panose="02020603050405020304" pitchFamily="18" charset="0"/>
              </a:rPr>
              <a:t>Gibeonand</a:t>
            </a:r>
            <a:r>
              <a:rPr lang="en-US" b="0" i="0" dirty="0">
                <a:effectLst/>
                <a:latin typeface="Times New Roman" panose="02020603050405020304" pitchFamily="18" charset="0"/>
              </a:rPr>
              <a:t> </a:t>
            </a:r>
            <a:r>
              <a:rPr lang="en-US" b="0" i="0" dirty="0" err="1">
                <a:effectLst/>
                <a:latin typeface="Times New Roman" panose="02020603050405020304" pitchFamily="18" charset="0"/>
              </a:rPr>
              <a:t>Kiriat-jearim</a:t>
            </a:r>
            <a:r>
              <a:rPr lang="en-US" b="0" i="0" dirty="0">
                <a:effectLst/>
                <a:latin typeface="Times New Roman" panose="02020603050405020304" pitchFamily="18" charset="0"/>
              </a:rPr>
              <a:t>. Although Judah had attacked and burned Jerusalem (Jebus), Jebusites re-inhabited and remained in the city (Judges 1:8, 21). In summary, Israel was not able to settle three areas: </a:t>
            </a:r>
            <a:r>
              <a:rPr lang="en-US" b="0" i="0" dirty="0" err="1">
                <a:effectLst/>
                <a:latin typeface="Times New Roman" panose="02020603050405020304" pitchFamily="18" charset="0"/>
              </a:rPr>
              <a:t>a.The</a:t>
            </a:r>
            <a:r>
              <a:rPr lang="en-US" b="0" i="0" dirty="0">
                <a:effectLst/>
                <a:latin typeface="Times New Roman" panose="02020603050405020304" pitchFamily="18" charset="0"/>
              </a:rPr>
              <a:t> plains, including the northern and southern Coastal Plains and the Jezreel Valley. There is literary and archaeological evidence that the Canaanites in the plains had the support of Egypt. For military and economic purposes Egyptian operations in Canaan focused on asserting control over the routes in the plains (Maps 3-8 and 4-4). </a:t>
            </a:r>
            <a:r>
              <a:rPr lang="en-US" b="0" i="0" dirty="0" err="1">
                <a:effectLst/>
                <a:latin typeface="Times New Roman" panose="02020603050405020304" pitchFamily="18" charset="0"/>
              </a:rPr>
              <a:t>b.Parts</a:t>
            </a:r>
            <a:r>
              <a:rPr lang="en-US" b="0" i="0" dirty="0">
                <a:effectLst/>
                <a:latin typeface="Times New Roman" panose="02020603050405020304" pitchFamily="18" charset="0"/>
              </a:rPr>
              <a:t> of Golan and the </a:t>
            </a:r>
            <a:r>
              <a:rPr lang="en-US" b="0" i="0" dirty="0" err="1">
                <a:effectLst/>
                <a:latin typeface="Times New Roman" panose="02020603050405020304" pitchFamily="18" charset="0"/>
              </a:rPr>
              <a:t>Hulah</a:t>
            </a:r>
            <a:r>
              <a:rPr lang="en-US" b="0" i="0" dirty="0">
                <a:effectLst/>
                <a:latin typeface="Times New Roman" panose="02020603050405020304" pitchFamily="18" charset="0"/>
              </a:rPr>
              <a:t> Valley north of the Sea of Galilee. </a:t>
            </a:r>
            <a:r>
              <a:rPr lang="en-US" b="0" i="0" dirty="0" err="1">
                <a:effectLst/>
                <a:latin typeface="Times New Roman" panose="02020603050405020304" pitchFamily="18" charset="0"/>
              </a:rPr>
              <a:t>c.A</a:t>
            </a:r>
            <a:r>
              <a:rPr lang="en-US" b="0" i="0" dirty="0">
                <a:effectLst/>
                <a:latin typeface="Times New Roman" panose="02020603050405020304" pitchFamily="18" charset="0"/>
              </a:rPr>
              <a:t> corridor to Jerusalem from the Coastal Plain. On the other hand, the areas Israel had been successful settling were the Hill Country territories of Judah, Ephraim and Manasseh, some of Galilee, and Transjordan. </a:t>
            </a:r>
            <a:endParaRPr lang="en-US" dirty="0"/>
          </a:p>
        </p:txBody>
      </p:sp>
      <p:sp>
        <p:nvSpPr>
          <p:cNvPr id="4" name="Slide Number Placeholder 3"/>
          <p:cNvSpPr>
            <a:spLocks noGrp="1"/>
          </p:cNvSpPr>
          <p:nvPr>
            <p:ph type="sldNum" sz="quarter" idx="5"/>
          </p:nvPr>
        </p:nvSpPr>
        <p:spPr/>
        <p:txBody>
          <a:bodyPr/>
          <a:lstStyle/>
          <a:p>
            <a:fld id="{67936DE5-A50B-498D-A3DD-A6D80B97EA00}" type="slidenum">
              <a:rPr lang="en-US" smtClean="0"/>
              <a:t>24</a:t>
            </a:fld>
            <a:endParaRPr lang="en-US"/>
          </a:p>
        </p:txBody>
      </p:sp>
    </p:spTree>
    <p:extLst>
      <p:ext uri="{BB962C8B-B14F-4D97-AF65-F5344CB8AC3E}">
        <p14:creationId xmlns:p14="http://schemas.microsoft.com/office/powerpoint/2010/main" val="51127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CAF53E6-EB1A-40BE-A6B8-8CF48098B916}" type="slidenum">
              <a:rPr lang="en-US" altLang="en-US" smtClean="0"/>
              <a:pPr>
                <a:spcBef>
                  <a:spcPct val="0"/>
                </a:spcBef>
              </a:pPr>
              <a:t>27</a:t>
            </a:fld>
            <a:endParaRPr lang="en-US" altLang="en-US"/>
          </a:p>
        </p:txBody>
      </p:sp>
      <p:sp>
        <p:nvSpPr>
          <p:cNvPr id="53251" name="Rectangle 2"/>
          <p:cNvSpPr>
            <a:spLocks noGrp="1" noRot="1" noChangeAspect="1" noChangeArrowheads="1" noTextEdit="1"/>
          </p:cNvSpPr>
          <p:nvPr>
            <p:ph type="sldImg"/>
          </p:nvPr>
        </p:nvSpPr>
        <p:spPr>
          <a:xfrm>
            <a:off x="381000" y="685800"/>
            <a:ext cx="6096000" cy="3429000"/>
          </a:xfrm>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Jezreel valley from Mt Carmel</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3399430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029B64C-3E37-45BC-BA32-E9B4741C22D0}" type="slidenum">
              <a:rPr lang="en-US" altLang="en-US" smtClean="0"/>
              <a:pPr>
                <a:spcBef>
                  <a:spcPct val="0"/>
                </a:spcBef>
              </a:pPr>
              <a:t>29</a:t>
            </a:fld>
            <a:endParaRPr lang="en-US" altLang="en-US"/>
          </a:p>
        </p:txBody>
      </p:sp>
      <p:sp>
        <p:nvSpPr>
          <p:cNvPr id="23555" name="Rectangle 2"/>
          <p:cNvSpPr>
            <a:spLocks noGrp="1" noRot="1" noChangeAspect="1" noChangeArrowheads="1" noTextEdit="1"/>
          </p:cNvSpPr>
          <p:nvPr>
            <p:ph type="sldImg"/>
          </p:nvPr>
        </p:nvSpPr>
        <p:spPr>
          <a:xfrm>
            <a:off x="1143000" y="685800"/>
            <a:ext cx="4572000" cy="3429000"/>
          </a:xfrm>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Cross-section of Palestine.  North-Central-South</a:t>
            </a:r>
          </a:p>
        </p:txBody>
      </p:sp>
    </p:spTree>
    <p:extLst>
      <p:ext uri="{BB962C8B-B14F-4D97-AF65-F5344CB8AC3E}">
        <p14:creationId xmlns:p14="http://schemas.microsoft.com/office/powerpoint/2010/main" val="3331196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Children of Israel faces (Put yourselves in the peoples place):</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The leader they trust is dead.</a:t>
            </a:r>
          </a:p>
          <a:p>
            <a:pPr lvl="0"/>
            <a:r>
              <a:rPr lang="en-US" sz="1200" kern="1200" dirty="0">
                <a:solidFill>
                  <a:schemeClr val="tx1"/>
                </a:solidFill>
                <a:effectLst/>
                <a:latin typeface="+mn-lt"/>
                <a:ea typeface="+mn-ea"/>
                <a:cs typeface="+mn-cs"/>
              </a:rPr>
              <a:t>They are morning the loss of Moses.</a:t>
            </a:r>
          </a:p>
          <a:p>
            <a:pPr lvl="0"/>
            <a:r>
              <a:rPr lang="en-US" sz="1200" kern="1200" dirty="0">
                <a:solidFill>
                  <a:schemeClr val="tx1"/>
                </a:solidFill>
                <a:effectLst/>
                <a:latin typeface="+mn-lt"/>
                <a:ea typeface="+mn-ea"/>
                <a:cs typeface="+mn-cs"/>
              </a:rPr>
              <a:t>Joshua has not been proven as a leader.</a:t>
            </a:r>
          </a:p>
          <a:p>
            <a:pPr lvl="0"/>
            <a:r>
              <a:rPr lang="en-US" sz="1200" kern="1200" dirty="0">
                <a:solidFill>
                  <a:schemeClr val="tx1"/>
                </a:solidFill>
                <a:effectLst/>
                <a:latin typeface="+mn-lt"/>
                <a:ea typeface="+mn-ea"/>
                <a:cs typeface="+mn-cs"/>
              </a:rPr>
              <a:t>The battles to come.</a:t>
            </a:r>
          </a:p>
          <a:p>
            <a:endParaRPr lang="en-US" dirty="0"/>
          </a:p>
        </p:txBody>
      </p:sp>
      <p:sp>
        <p:nvSpPr>
          <p:cNvPr id="4" name="Slide Number Placeholder 3"/>
          <p:cNvSpPr>
            <a:spLocks noGrp="1"/>
          </p:cNvSpPr>
          <p:nvPr>
            <p:ph type="sldNum" sz="quarter" idx="10"/>
          </p:nvPr>
        </p:nvSpPr>
        <p:spPr/>
        <p:txBody>
          <a:bodyPr/>
          <a:lstStyle/>
          <a:p>
            <a:fld id="{3E6DD3D2-11DB-4ED0-9E17-2B277CE7C365}" type="slidenum">
              <a:rPr lang="en-US" smtClean="0"/>
              <a:t>2</a:t>
            </a:fld>
            <a:endParaRPr lang="en-US"/>
          </a:p>
        </p:txBody>
      </p:sp>
    </p:spTree>
    <p:extLst>
      <p:ext uri="{BB962C8B-B14F-4D97-AF65-F5344CB8AC3E}">
        <p14:creationId xmlns:p14="http://schemas.microsoft.com/office/powerpoint/2010/main" val="71373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Children of Israel faces (Put yourselves in the peoples place):</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The leader they trust is dead.</a:t>
            </a:r>
          </a:p>
          <a:p>
            <a:pPr lvl="0"/>
            <a:r>
              <a:rPr lang="en-US" sz="1200" kern="1200" dirty="0">
                <a:solidFill>
                  <a:schemeClr val="tx1"/>
                </a:solidFill>
                <a:effectLst/>
                <a:latin typeface="+mn-lt"/>
                <a:ea typeface="+mn-ea"/>
                <a:cs typeface="+mn-cs"/>
              </a:rPr>
              <a:t>They are morning the loss of Moses.</a:t>
            </a:r>
          </a:p>
          <a:p>
            <a:pPr lvl="0"/>
            <a:r>
              <a:rPr lang="en-US" sz="1200" kern="1200" dirty="0">
                <a:solidFill>
                  <a:schemeClr val="tx1"/>
                </a:solidFill>
                <a:effectLst/>
                <a:latin typeface="+mn-lt"/>
                <a:ea typeface="+mn-ea"/>
                <a:cs typeface="+mn-cs"/>
              </a:rPr>
              <a:t>Joshua has not been proven as a leader.</a:t>
            </a:r>
          </a:p>
          <a:p>
            <a:pPr lvl="0"/>
            <a:r>
              <a:rPr lang="en-US" sz="1200" kern="1200" dirty="0">
                <a:solidFill>
                  <a:schemeClr val="tx1"/>
                </a:solidFill>
                <a:effectLst/>
                <a:latin typeface="+mn-lt"/>
                <a:ea typeface="+mn-ea"/>
                <a:cs typeface="+mn-cs"/>
              </a:rPr>
              <a:t>The battles to come.</a:t>
            </a:r>
          </a:p>
          <a:p>
            <a:endParaRPr lang="en-US" dirty="0"/>
          </a:p>
        </p:txBody>
      </p:sp>
      <p:sp>
        <p:nvSpPr>
          <p:cNvPr id="4" name="Slide Number Placeholder 3"/>
          <p:cNvSpPr>
            <a:spLocks noGrp="1"/>
          </p:cNvSpPr>
          <p:nvPr>
            <p:ph type="sldNum" sz="quarter" idx="10"/>
          </p:nvPr>
        </p:nvSpPr>
        <p:spPr/>
        <p:txBody>
          <a:bodyPr/>
          <a:lstStyle/>
          <a:p>
            <a:fld id="{3E6DD3D2-11DB-4ED0-9E17-2B277CE7C365}" type="slidenum">
              <a:rPr lang="en-US" smtClean="0"/>
              <a:t>3</a:t>
            </a:fld>
            <a:endParaRPr lang="en-US"/>
          </a:p>
        </p:txBody>
      </p:sp>
    </p:spTree>
    <p:extLst>
      <p:ext uri="{BB962C8B-B14F-4D97-AF65-F5344CB8AC3E}">
        <p14:creationId xmlns:p14="http://schemas.microsoft.com/office/powerpoint/2010/main" val="753888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7A72D-020A-43A1-8DD6-D99987286695}" type="slidenum">
              <a:rPr lang="en-US" altLang="en-US" smtClean="0"/>
              <a:pPr>
                <a:spcBef>
                  <a:spcPct val="0"/>
                </a:spcBef>
              </a:pPr>
              <a:t>5</a:t>
            </a:fld>
            <a:endParaRPr lang="en-US" altLang="en-US"/>
          </a:p>
        </p:txBody>
      </p:sp>
      <p:sp>
        <p:nvSpPr>
          <p:cNvPr id="140291" name="Rectangle 2"/>
          <p:cNvSpPr>
            <a:spLocks noGrp="1" noRot="1" noChangeAspect="1" noChangeArrowheads="1" noTextEdit="1"/>
          </p:cNvSpPr>
          <p:nvPr>
            <p:ph type="sldImg"/>
          </p:nvPr>
        </p:nvSpPr>
        <p:spPr>
          <a:xfrm>
            <a:off x="1143000" y="685800"/>
            <a:ext cx="4572000" cy="3429000"/>
          </a:xfrm>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Sinai</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624779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482A723-56FE-4A96-AC48-7498490C3A14}" type="slidenum">
              <a:rPr lang="en-US" altLang="en-US" smtClean="0"/>
              <a:pPr>
                <a:spcBef>
                  <a:spcPct val="0"/>
                </a:spcBef>
              </a:pPr>
              <a:t>6</a:t>
            </a:fld>
            <a:endParaRPr lang="en-US" altLang="en-US"/>
          </a:p>
        </p:txBody>
      </p:sp>
      <p:sp>
        <p:nvSpPr>
          <p:cNvPr id="359427" name="Rectangle 2"/>
          <p:cNvSpPr>
            <a:spLocks noGrp="1" noRot="1" noChangeAspect="1" noChangeArrowheads="1" noTextEdit="1"/>
          </p:cNvSpPr>
          <p:nvPr>
            <p:ph type="sldImg"/>
          </p:nvPr>
        </p:nvSpPr>
        <p:spPr>
          <a:xfrm>
            <a:off x="1143000" y="685800"/>
            <a:ext cx="4572000" cy="3429000"/>
          </a:xfrm>
          <a:ln/>
        </p:spPr>
      </p:sp>
      <p:sp>
        <p:nvSpPr>
          <p:cNvPr id="359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Sinai</a:t>
            </a:r>
          </a:p>
        </p:txBody>
      </p:sp>
    </p:spTree>
    <p:extLst>
      <p:ext uri="{BB962C8B-B14F-4D97-AF65-F5344CB8AC3E}">
        <p14:creationId xmlns:p14="http://schemas.microsoft.com/office/powerpoint/2010/main" val="1692939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BE25C05-D0DE-4B02-A851-C3E2AE4BF4C4}" type="slidenum">
              <a:rPr lang="en-US" altLang="en-US" smtClean="0"/>
              <a:pPr>
                <a:spcBef>
                  <a:spcPct val="0"/>
                </a:spcBef>
              </a:pPr>
              <a:t>11</a:t>
            </a:fld>
            <a:endParaRPr lang="en-US" altLang="en-US"/>
          </a:p>
        </p:txBody>
      </p:sp>
      <p:sp>
        <p:nvSpPr>
          <p:cNvPr id="87043" name="Rectangle 2"/>
          <p:cNvSpPr>
            <a:spLocks noGrp="1" noRot="1" noChangeAspect="1" noChangeArrowheads="1" noTextEdit="1"/>
          </p:cNvSpPr>
          <p:nvPr>
            <p:ph type="sldImg"/>
          </p:nvPr>
        </p:nvSpPr>
        <p:spPr>
          <a:xfrm>
            <a:off x="1143000" y="685800"/>
            <a:ext cx="4572000" cy="3429000"/>
          </a:xfrm>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Amos 7:14 “I was no prophet, Nor was I a son of a prophet, but I was a herdsman And a tender of sycamore fruit.”</a:t>
            </a:r>
          </a:p>
        </p:txBody>
      </p:sp>
    </p:spTree>
    <p:extLst>
      <p:ext uri="{BB962C8B-B14F-4D97-AF65-F5344CB8AC3E}">
        <p14:creationId xmlns:p14="http://schemas.microsoft.com/office/powerpoint/2010/main" val="2286293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56024D4-E889-48AF-AC82-DB57B3F1DAF1}" type="slidenum">
              <a:rPr lang="en-US" altLang="en-US" smtClean="0"/>
              <a:pPr>
                <a:spcBef>
                  <a:spcPct val="0"/>
                </a:spcBef>
              </a:pPr>
              <a:t>12</a:t>
            </a:fld>
            <a:endParaRPr lang="en-US" altLang="en-US"/>
          </a:p>
        </p:txBody>
      </p:sp>
      <p:sp>
        <p:nvSpPr>
          <p:cNvPr id="89091" name="Rectangle 2"/>
          <p:cNvSpPr>
            <a:spLocks noGrp="1" noRot="1" noChangeAspect="1" noChangeArrowheads="1" noTextEdit="1"/>
          </p:cNvSpPr>
          <p:nvPr>
            <p:ph type="sldImg"/>
          </p:nvPr>
        </p:nvSpPr>
        <p:spPr>
          <a:xfrm>
            <a:off x="1143000" y="685800"/>
            <a:ext cx="4572000" cy="3429000"/>
          </a:xfrm>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Figs at Corinth July ‘06</a:t>
            </a:r>
          </a:p>
        </p:txBody>
      </p:sp>
    </p:spTree>
    <p:extLst>
      <p:ext uri="{BB962C8B-B14F-4D97-AF65-F5344CB8AC3E}">
        <p14:creationId xmlns:p14="http://schemas.microsoft.com/office/powerpoint/2010/main" val="3111465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E9A639D-931B-46DF-BAE0-A41743DD9959}" type="slidenum">
              <a:rPr lang="en-US" altLang="en-US" smtClean="0"/>
              <a:pPr>
                <a:spcBef>
                  <a:spcPct val="0"/>
                </a:spcBef>
              </a:pPr>
              <a:t>13</a:t>
            </a:fld>
            <a:endParaRPr lang="en-US" altLang="en-US"/>
          </a:p>
        </p:txBody>
      </p:sp>
      <p:sp>
        <p:nvSpPr>
          <p:cNvPr id="93187" name="Rectangle 2"/>
          <p:cNvSpPr>
            <a:spLocks noGrp="1" noRot="1" noChangeAspect="1" noChangeArrowheads="1" noTextEdit="1"/>
          </p:cNvSpPr>
          <p:nvPr>
            <p:ph type="sldImg"/>
          </p:nvPr>
        </p:nvSpPr>
        <p:spPr>
          <a:xfrm>
            <a:off x="1143000" y="685800"/>
            <a:ext cx="4572000" cy="3429000"/>
          </a:xfrm>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Olive tree</a:t>
            </a:r>
          </a:p>
        </p:txBody>
      </p:sp>
    </p:spTree>
    <p:extLst>
      <p:ext uri="{BB962C8B-B14F-4D97-AF65-F5344CB8AC3E}">
        <p14:creationId xmlns:p14="http://schemas.microsoft.com/office/powerpoint/2010/main" val="4041251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1AEE2E-A038-4394-BA66-3E8A548F2212}" type="slidenum">
              <a:rPr lang="en-US" altLang="en-US" smtClean="0"/>
              <a:pPr>
                <a:spcBef>
                  <a:spcPct val="0"/>
                </a:spcBef>
              </a:pPr>
              <a:t>14</a:t>
            </a:fld>
            <a:endParaRPr lang="en-US" altLang="en-US"/>
          </a:p>
        </p:txBody>
      </p:sp>
      <p:sp>
        <p:nvSpPr>
          <p:cNvPr id="95235" name="Rectangle 2"/>
          <p:cNvSpPr>
            <a:spLocks noGrp="1" noRot="1" noChangeAspect="1" noChangeArrowheads="1" noTextEdit="1"/>
          </p:cNvSpPr>
          <p:nvPr>
            <p:ph type="sldImg"/>
          </p:nvPr>
        </p:nvSpPr>
        <p:spPr>
          <a:xfrm>
            <a:off x="1143000" y="685800"/>
            <a:ext cx="4572000" cy="3429000"/>
          </a:xfrm>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en-US" altLang="en-US" b="1">
                <a:solidFill>
                  <a:schemeClr val="bg1"/>
                </a:solidFill>
                <a:latin typeface="Arial" panose="020B0604020202020204" pitchFamily="34" charset="0"/>
              </a:rPr>
              <a:t>SoS 4:3 Your lips are like a scarlet thread, And your mouth is lovely. Your temples are like a slice of a pomegranate Behind your veil. Song of Sol. 4:3</a:t>
            </a:r>
            <a:endParaRPr lang="en-US" altLang="en-US">
              <a:latin typeface="Arial" panose="020B0604020202020204" pitchFamily="34" charset="0"/>
            </a:endParaRPr>
          </a:p>
        </p:txBody>
      </p:sp>
    </p:spTree>
    <p:extLst>
      <p:ext uri="{BB962C8B-B14F-4D97-AF65-F5344CB8AC3E}">
        <p14:creationId xmlns:p14="http://schemas.microsoft.com/office/powerpoint/2010/main" val="4180508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DD06327-9B42-4A24-960D-3EF41DD68386}" type="datetimeFigureOut">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00CA-C3FF-4DB1-AB3F-DE86CE74C0B1}" type="slidenum">
              <a:rPr lang="en-US" smtClean="0"/>
              <a:t>‹#›</a:t>
            </a:fld>
            <a:endParaRPr lang="en-US"/>
          </a:p>
        </p:txBody>
      </p:sp>
    </p:spTree>
    <p:extLst>
      <p:ext uri="{BB962C8B-B14F-4D97-AF65-F5344CB8AC3E}">
        <p14:creationId xmlns:p14="http://schemas.microsoft.com/office/powerpoint/2010/main" val="2314312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D06327-9B42-4A24-960D-3EF41DD68386}" type="datetimeFigureOut">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00CA-C3FF-4DB1-AB3F-DE86CE74C0B1}" type="slidenum">
              <a:rPr lang="en-US" smtClean="0"/>
              <a:t>‹#›</a:t>
            </a:fld>
            <a:endParaRPr lang="en-US"/>
          </a:p>
        </p:txBody>
      </p:sp>
    </p:spTree>
    <p:extLst>
      <p:ext uri="{BB962C8B-B14F-4D97-AF65-F5344CB8AC3E}">
        <p14:creationId xmlns:p14="http://schemas.microsoft.com/office/powerpoint/2010/main" val="3773390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D06327-9B42-4A24-960D-3EF41DD68386}" type="datetimeFigureOut">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00CA-C3FF-4DB1-AB3F-DE86CE74C0B1}" type="slidenum">
              <a:rPr lang="en-US" smtClean="0"/>
              <a:t>‹#›</a:t>
            </a:fld>
            <a:endParaRPr lang="en-US"/>
          </a:p>
        </p:txBody>
      </p:sp>
    </p:spTree>
    <p:extLst>
      <p:ext uri="{BB962C8B-B14F-4D97-AF65-F5344CB8AC3E}">
        <p14:creationId xmlns:p14="http://schemas.microsoft.com/office/powerpoint/2010/main" val="1151211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2E6EED2-243B-41ED-BF24-7E1D02FBB6F2}" type="slidenum">
              <a:rPr lang="en-US"/>
              <a:pPr>
                <a:defRPr/>
              </a:pPr>
              <a:t>‹#›</a:t>
            </a:fld>
            <a:endParaRPr lang="en-US"/>
          </a:p>
        </p:txBody>
      </p:sp>
    </p:spTree>
    <p:extLst>
      <p:ext uri="{BB962C8B-B14F-4D97-AF65-F5344CB8AC3E}">
        <p14:creationId xmlns:p14="http://schemas.microsoft.com/office/powerpoint/2010/main" val="118699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33240A9-E73B-4836-B22A-CB659C197CB2}" type="datetimeFigureOut">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4C8CAE-FB74-43E5-8032-2E8958001CEA}" type="slidenum">
              <a:rPr lang="en-US" smtClean="0"/>
              <a:t>‹#›</a:t>
            </a:fld>
            <a:endParaRPr lang="en-US"/>
          </a:p>
        </p:txBody>
      </p:sp>
    </p:spTree>
    <p:extLst>
      <p:ext uri="{BB962C8B-B14F-4D97-AF65-F5344CB8AC3E}">
        <p14:creationId xmlns:p14="http://schemas.microsoft.com/office/powerpoint/2010/main" val="627752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3240A9-E73B-4836-B22A-CB659C197CB2}" type="datetimeFigureOut">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4C8CAE-FB74-43E5-8032-2E8958001CEA}" type="slidenum">
              <a:rPr lang="en-US" smtClean="0"/>
              <a:t>‹#›</a:t>
            </a:fld>
            <a:endParaRPr lang="en-US"/>
          </a:p>
        </p:txBody>
      </p:sp>
    </p:spTree>
    <p:extLst>
      <p:ext uri="{BB962C8B-B14F-4D97-AF65-F5344CB8AC3E}">
        <p14:creationId xmlns:p14="http://schemas.microsoft.com/office/powerpoint/2010/main" val="66659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3240A9-E73B-4836-B22A-CB659C197CB2}" type="datetimeFigureOut">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4C8CAE-FB74-43E5-8032-2E8958001CEA}" type="slidenum">
              <a:rPr lang="en-US" smtClean="0"/>
              <a:t>‹#›</a:t>
            </a:fld>
            <a:endParaRPr lang="en-US"/>
          </a:p>
        </p:txBody>
      </p:sp>
    </p:spTree>
    <p:extLst>
      <p:ext uri="{BB962C8B-B14F-4D97-AF65-F5344CB8AC3E}">
        <p14:creationId xmlns:p14="http://schemas.microsoft.com/office/powerpoint/2010/main" val="1187904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33240A9-E73B-4836-B22A-CB659C197CB2}" type="datetimeFigureOut">
              <a:rPr lang="en-US" smtClean="0"/>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4C8CAE-FB74-43E5-8032-2E8958001CEA}" type="slidenum">
              <a:rPr lang="en-US" smtClean="0"/>
              <a:t>‹#›</a:t>
            </a:fld>
            <a:endParaRPr lang="en-US"/>
          </a:p>
        </p:txBody>
      </p:sp>
    </p:spTree>
    <p:extLst>
      <p:ext uri="{BB962C8B-B14F-4D97-AF65-F5344CB8AC3E}">
        <p14:creationId xmlns:p14="http://schemas.microsoft.com/office/powerpoint/2010/main" val="4165337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3240A9-E73B-4836-B22A-CB659C197CB2}" type="datetimeFigureOut">
              <a:rPr lang="en-US" smtClean="0"/>
              <a:t>5/12/2023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4C8CAE-FB74-43E5-8032-2E8958001CEA}" type="slidenum">
              <a:rPr lang="en-US" smtClean="0"/>
              <a:t>‹#›</a:t>
            </a:fld>
            <a:endParaRPr lang="en-US"/>
          </a:p>
        </p:txBody>
      </p:sp>
    </p:spTree>
    <p:extLst>
      <p:ext uri="{BB962C8B-B14F-4D97-AF65-F5344CB8AC3E}">
        <p14:creationId xmlns:p14="http://schemas.microsoft.com/office/powerpoint/2010/main" val="16012335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33240A9-E73B-4836-B22A-CB659C197CB2}" type="datetimeFigureOut">
              <a:rPr lang="en-US" smtClean="0"/>
              <a:t>5/12/2023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4C8CAE-FB74-43E5-8032-2E8958001CEA}" type="slidenum">
              <a:rPr lang="en-US" smtClean="0"/>
              <a:t>‹#›</a:t>
            </a:fld>
            <a:endParaRPr lang="en-US"/>
          </a:p>
        </p:txBody>
      </p:sp>
    </p:spTree>
    <p:extLst>
      <p:ext uri="{BB962C8B-B14F-4D97-AF65-F5344CB8AC3E}">
        <p14:creationId xmlns:p14="http://schemas.microsoft.com/office/powerpoint/2010/main" val="16181738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3240A9-E73B-4836-B22A-CB659C197CB2}" type="datetimeFigureOut">
              <a:rPr lang="en-US" smtClean="0"/>
              <a:t>5/12/2023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4C8CAE-FB74-43E5-8032-2E8958001CEA}" type="slidenum">
              <a:rPr lang="en-US" smtClean="0"/>
              <a:t>‹#›</a:t>
            </a:fld>
            <a:endParaRPr lang="en-US"/>
          </a:p>
        </p:txBody>
      </p:sp>
    </p:spTree>
    <p:extLst>
      <p:ext uri="{BB962C8B-B14F-4D97-AF65-F5344CB8AC3E}">
        <p14:creationId xmlns:p14="http://schemas.microsoft.com/office/powerpoint/2010/main" val="2847841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D06327-9B42-4A24-960D-3EF41DD68386}" type="datetimeFigureOut">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00CA-C3FF-4DB1-AB3F-DE86CE74C0B1}" type="slidenum">
              <a:rPr lang="en-US" smtClean="0"/>
              <a:t>‹#›</a:t>
            </a:fld>
            <a:endParaRPr lang="en-US"/>
          </a:p>
        </p:txBody>
      </p:sp>
    </p:spTree>
    <p:extLst>
      <p:ext uri="{BB962C8B-B14F-4D97-AF65-F5344CB8AC3E}">
        <p14:creationId xmlns:p14="http://schemas.microsoft.com/office/powerpoint/2010/main" val="3618754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3240A9-E73B-4836-B22A-CB659C197CB2}" type="datetimeFigureOut">
              <a:rPr lang="en-US" smtClean="0"/>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4C8CAE-FB74-43E5-8032-2E8958001CEA}" type="slidenum">
              <a:rPr lang="en-US" smtClean="0"/>
              <a:t>‹#›</a:t>
            </a:fld>
            <a:endParaRPr lang="en-US"/>
          </a:p>
        </p:txBody>
      </p:sp>
    </p:spTree>
    <p:extLst>
      <p:ext uri="{BB962C8B-B14F-4D97-AF65-F5344CB8AC3E}">
        <p14:creationId xmlns:p14="http://schemas.microsoft.com/office/powerpoint/2010/main" val="2182527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3240A9-E73B-4836-B22A-CB659C197CB2}" type="datetimeFigureOut">
              <a:rPr lang="en-US" smtClean="0"/>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4C8CAE-FB74-43E5-8032-2E8958001CEA}" type="slidenum">
              <a:rPr lang="en-US" smtClean="0"/>
              <a:t>‹#›</a:t>
            </a:fld>
            <a:endParaRPr lang="en-US"/>
          </a:p>
        </p:txBody>
      </p:sp>
    </p:spTree>
    <p:extLst>
      <p:ext uri="{BB962C8B-B14F-4D97-AF65-F5344CB8AC3E}">
        <p14:creationId xmlns:p14="http://schemas.microsoft.com/office/powerpoint/2010/main" val="3401397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3240A9-E73B-4836-B22A-CB659C197CB2}" type="datetimeFigureOut">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4C8CAE-FB74-43E5-8032-2E8958001CEA}" type="slidenum">
              <a:rPr lang="en-US" smtClean="0"/>
              <a:t>‹#›</a:t>
            </a:fld>
            <a:endParaRPr lang="en-US"/>
          </a:p>
        </p:txBody>
      </p:sp>
    </p:spTree>
    <p:extLst>
      <p:ext uri="{BB962C8B-B14F-4D97-AF65-F5344CB8AC3E}">
        <p14:creationId xmlns:p14="http://schemas.microsoft.com/office/powerpoint/2010/main" val="17948802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3240A9-E73B-4836-B22A-CB659C197CB2}" type="datetimeFigureOut">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4C8CAE-FB74-43E5-8032-2E8958001CEA}" type="slidenum">
              <a:rPr lang="en-US" smtClean="0"/>
              <a:t>‹#›</a:t>
            </a:fld>
            <a:endParaRPr lang="en-US"/>
          </a:p>
        </p:txBody>
      </p:sp>
    </p:spTree>
    <p:extLst>
      <p:ext uri="{BB962C8B-B14F-4D97-AF65-F5344CB8AC3E}">
        <p14:creationId xmlns:p14="http://schemas.microsoft.com/office/powerpoint/2010/main" val="39586571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2E6EED2-243B-41ED-BF24-7E1D02FBB6F2}" type="slidenum">
              <a:rPr lang="en-US"/>
              <a:pPr>
                <a:defRPr/>
              </a:pPr>
              <a:t>‹#›</a:t>
            </a:fld>
            <a:endParaRPr lang="en-US"/>
          </a:p>
        </p:txBody>
      </p:sp>
    </p:spTree>
    <p:extLst>
      <p:ext uri="{BB962C8B-B14F-4D97-AF65-F5344CB8AC3E}">
        <p14:creationId xmlns:p14="http://schemas.microsoft.com/office/powerpoint/2010/main" val="581023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D06327-9B42-4A24-960D-3EF41DD68386}" type="datetimeFigureOut">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00CA-C3FF-4DB1-AB3F-DE86CE74C0B1}" type="slidenum">
              <a:rPr lang="en-US" smtClean="0"/>
              <a:t>‹#›</a:t>
            </a:fld>
            <a:endParaRPr lang="en-US"/>
          </a:p>
        </p:txBody>
      </p:sp>
    </p:spTree>
    <p:extLst>
      <p:ext uri="{BB962C8B-B14F-4D97-AF65-F5344CB8AC3E}">
        <p14:creationId xmlns:p14="http://schemas.microsoft.com/office/powerpoint/2010/main" val="2371464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D06327-9B42-4A24-960D-3EF41DD68386}" type="datetimeFigureOut">
              <a:rPr lang="en-US" smtClean="0"/>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E00CA-C3FF-4DB1-AB3F-DE86CE74C0B1}" type="slidenum">
              <a:rPr lang="en-US" smtClean="0"/>
              <a:t>‹#›</a:t>
            </a:fld>
            <a:endParaRPr lang="en-US"/>
          </a:p>
        </p:txBody>
      </p:sp>
    </p:spTree>
    <p:extLst>
      <p:ext uri="{BB962C8B-B14F-4D97-AF65-F5344CB8AC3E}">
        <p14:creationId xmlns:p14="http://schemas.microsoft.com/office/powerpoint/2010/main" val="1156985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D06327-9B42-4A24-960D-3EF41DD68386}" type="datetimeFigureOut">
              <a:rPr lang="en-US" smtClean="0"/>
              <a:t>5/12/2023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DE00CA-C3FF-4DB1-AB3F-DE86CE74C0B1}" type="slidenum">
              <a:rPr lang="en-US" smtClean="0"/>
              <a:t>‹#›</a:t>
            </a:fld>
            <a:endParaRPr lang="en-US"/>
          </a:p>
        </p:txBody>
      </p:sp>
    </p:spTree>
    <p:extLst>
      <p:ext uri="{BB962C8B-B14F-4D97-AF65-F5344CB8AC3E}">
        <p14:creationId xmlns:p14="http://schemas.microsoft.com/office/powerpoint/2010/main" val="3178905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D06327-9B42-4A24-960D-3EF41DD68386}" type="datetimeFigureOut">
              <a:rPr lang="en-US" smtClean="0"/>
              <a:t>5/12/2023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DE00CA-C3FF-4DB1-AB3F-DE86CE74C0B1}" type="slidenum">
              <a:rPr lang="en-US" smtClean="0"/>
              <a:t>‹#›</a:t>
            </a:fld>
            <a:endParaRPr lang="en-US"/>
          </a:p>
        </p:txBody>
      </p:sp>
    </p:spTree>
    <p:extLst>
      <p:ext uri="{BB962C8B-B14F-4D97-AF65-F5344CB8AC3E}">
        <p14:creationId xmlns:p14="http://schemas.microsoft.com/office/powerpoint/2010/main" val="3949206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D06327-9B42-4A24-960D-3EF41DD68386}" type="datetimeFigureOut">
              <a:rPr lang="en-US" smtClean="0"/>
              <a:t>5/12/2023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DE00CA-C3FF-4DB1-AB3F-DE86CE74C0B1}" type="slidenum">
              <a:rPr lang="en-US" smtClean="0"/>
              <a:t>‹#›</a:t>
            </a:fld>
            <a:endParaRPr lang="en-US"/>
          </a:p>
        </p:txBody>
      </p:sp>
    </p:spTree>
    <p:extLst>
      <p:ext uri="{BB962C8B-B14F-4D97-AF65-F5344CB8AC3E}">
        <p14:creationId xmlns:p14="http://schemas.microsoft.com/office/powerpoint/2010/main" val="2595109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D06327-9B42-4A24-960D-3EF41DD68386}" type="datetimeFigureOut">
              <a:rPr lang="en-US" smtClean="0"/>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E00CA-C3FF-4DB1-AB3F-DE86CE74C0B1}" type="slidenum">
              <a:rPr lang="en-US" smtClean="0"/>
              <a:t>‹#›</a:t>
            </a:fld>
            <a:endParaRPr lang="en-US"/>
          </a:p>
        </p:txBody>
      </p:sp>
    </p:spTree>
    <p:extLst>
      <p:ext uri="{BB962C8B-B14F-4D97-AF65-F5344CB8AC3E}">
        <p14:creationId xmlns:p14="http://schemas.microsoft.com/office/powerpoint/2010/main" val="1469452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D06327-9B42-4A24-960D-3EF41DD68386}" type="datetimeFigureOut">
              <a:rPr lang="en-US" smtClean="0"/>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E00CA-C3FF-4DB1-AB3F-DE86CE74C0B1}" type="slidenum">
              <a:rPr lang="en-US" smtClean="0"/>
              <a:t>‹#›</a:t>
            </a:fld>
            <a:endParaRPr lang="en-US"/>
          </a:p>
        </p:txBody>
      </p:sp>
    </p:spTree>
    <p:extLst>
      <p:ext uri="{BB962C8B-B14F-4D97-AF65-F5344CB8AC3E}">
        <p14:creationId xmlns:p14="http://schemas.microsoft.com/office/powerpoint/2010/main" val="2505102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D06327-9B42-4A24-960D-3EF41DD68386}" type="datetimeFigureOut">
              <a:rPr lang="en-US" smtClean="0"/>
              <a:t>5/12/2023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DE00CA-C3FF-4DB1-AB3F-DE86CE74C0B1}" type="slidenum">
              <a:rPr lang="en-US" smtClean="0"/>
              <a:t>‹#›</a:t>
            </a:fld>
            <a:endParaRPr lang="en-US"/>
          </a:p>
        </p:txBody>
      </p:sp>
    </p:spTree>
    <p:extLst>
      <p:ext uri="{BB962C8B-B14F-4D97-AF65-F5344CB8AC3E}">
        <p14:creationId xmlns:p14="http://schemas.microsoft.com/office/powerpoint/2010/main" val="40624382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3240A9-E73B-4836-B22A-CB659C197CB2}" type="datetimeFigureOut">
              <a:rPr lang="en-US" smtClean="0"/>
              <a:t>5/12/2023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4C8CAE-FB74-43E5-8032-2E8958001CEA}" type="slidenum">
              <a:rPr lang="en-US" smtClean="0"/>
              <a:t>‹#›</a:t>
            </a:fld>
            <a:endParaRPr lang="en-US"/>
          </a:p>
        </p:txBody>
      </p:sp>
    </p:spTree>
    <p:extLst>
      <p:ext uri="{BB962C8B-B14F-4D97-AF65-F5344CB8AC3E}">
        <p14:creationId xmlns:p14="http://schemas.microsoft.com/office/powerpoint/2010/main" val="40401553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4.mp4"/><Relationship Id="rId1" Type="http://schemas.openxmlformats.org/officeDocument/2006/relationships/video" Target="NULL" TargetMode="Externa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43712" y="649963"/>
            <a:ext cx="4700288" cy="3902312"/>
          </a:xfrm>
        </p:spPr>
        <p:txBody>
          <a:bodyPr>
            <a:normAutofit fontScale="90000"/>
          </a:bodyPr>
          <a:lstStyle/>
          <a:p>
            <a:r>
              <a:rPr lang="en-US" dirty="0"/>
              <a:t>Quarter 3</a:t>
            </a:r>
            <a:br>
              <a:rPr lang="en-US" dirty="0"/>
            </a:br>
            <a:br>
              <a:rPr lang="en-US" dirty="0"/>
            </a:br>
            <a:r>
              <a:rPr lang="en-US" dirty="0"/>
              <a:t>Invasion, Conquest &amp; Judges</a:t>
            </a:r>
          </a:p>
        </p:txBody>
      </p:sp>
      <p:sp>
        <p:nvSpPr>
          <p:cNvPr id="3" name="Subtitle 2"/>
          <p:cNvSpPr>
            <a:spLocks noGrp="1"/>
          </p:cNvSpPr>
          <p:nvPr>
            <p:ph type="subTitle" idx="1"/>
          </p:nvPr>
        </p:nvSpPr>
        <p:spPr>
          <a:xfrm>
            <a:off x="4443710" y="5202238"/>
            <a:ext cx="4700290" cy="1655762"/>
          </a:xfrm>
        </p:spPr>
        <p:txBody>
          <a:bodyPr vert="horz" lIns="91440" tIns="45720" rIns="91440" bIns="45720" rtlCol="0" anchor="t">
            <a:normAutofit/>
          </a:bodyPr>
          <a:lstStyle/>
          <a:p>
            <a:r>
              <a:rPr lang="en-US" dirty="0"/>
              <a:t>Auditorium</a:t>
            </a:r>
          </a:p>
          <a:p>
            <a:r>
              <a:rPr lang="en-US" dirty="0">
                <a:ea typeface="Calibri"/>
                <a:cs typeface="Calibri"/>
              </a:rPr>
              <a:t>Lesson 2</a:t>
            </a:r>
          </a:p>
          <a:p>
            <a:r>
              <a:rPr lang="en-US" dirty="0"/>
              <a:t>2023</a:t>
            </a:r>
          </a:p>
        </p:txBody>
      </p:sp>
      <p:pic>
        <p:nvPicPr>
          <p:cNvPr id="5" name="Picture 4" descr="Other Food: daily devos: God brings us ou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5967712" cy="6858000"/>
          </a:xfrm>
          <a:prstGeom prst="rect">
            <a:avLst/>
          </a:prstGeom>
        </p:spPr>
      </p:pic>
    </p:spTree>
    <p:extLst>
      <p:ext uri="{BB962C8B-B14F-4D97-AF65-F5344CB8AC3E}">
        <p14:creationId xmlns:p14="http://schemas.microsoft.com/office/powerpoint/2010/main" val="4244968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 y="2458"/>
            <a:ext cx="9141713"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2" descr="DSC00140.JPG">
            <a:extLst>
              <a:ext uri="{FF2B5EF4-FFF2-40B4-BE49-F238E27FC236}">
                <a16:creationId xmlns:a16="http://schemas.microsoft.com/office/drawing/2014/main" id="{BE70A2AA-A8DC-FB38-6B9D-20C7FCDFC01E}"/>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l="15313" r="22771" b="2"/>
          <a:stretch/>
        </p:blipFill>
        <p:spPr>
          <a:xfrm>
            <a:off x="-127" y="10"/>
            <a:ext cx="6337737" cy="6857990"/>
          </a:xfrm>
          <a:prstGeom prst="rect">
            <a:avLst/>
          </a:prstGeom>
        </p:spPr>
      </p:pic>
      <p:pic>
        <p:nvPicPr>
          <p:cNvPr id="4" name="Content Placeholder 3" descr="DSC02270.JPG">
            <a:extLst>
              <a:ext uri="{FF2B5EF4-FFF2-40B4-BE49-F238E27FC236}">
                <a16:creationId xmlns:a16="http://schemas.microsoft.com/office/drawing/2014/main" id="{68C52789-1B54-C140-DA8D-B0E5ECBC24D6}"/>
              </a:ext>
            </a:extLst>
          </p:cNvPr>
          <p:cNvPicPr>
            <a:picLocks noChangeAspect="1"/>
          </p:cNvPicPr>
          <p:nvPr/>
        </p:nvPicPr>
        <p:blipFill rotWithShape="1">
          <a:blip r:embed="rId3">
            <a:extLst>
              <a:ext uri="{28A0092B-C50C-407E-A947-70E740481C1C}">
                <a14:useLocalDpi xmlns:a14="http://schemas.microsoft.com/office/drawing/2010/main" val="0"/>
              </a:ext>
            </a:extLst>
          </a:blip>
          <a:srcRect l="24904" r="26189"/>
          <a:stretch/>
        </p:blipFill>
        <p:spPr>
          <a:xfrm>
            <a:off x="4669497" y="-2458"/>
            <a:ext cx="4472089"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603397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DSC003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591" y="0"/>
            <a:ext cx="8432818" cy="632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D1C8C3E-E8D3-D404-29AE-5FDEFCD4EBB4}"/>
              </a:ext>
            </a:extLst>
          </p:cNvPr>
          <p:cNvSpPr txBox="1"/>
          <p:nvPr/>
        </p:nvSpPr>
        <p:spPr>
          <a:xfrm>
            <a:off x="2717321" y="6323162"/>
            <a:ext cx="3157268" cy="646331"/>
          </a:xfrm>
          <a:prstGeom prst="rect">
            <a:avLst/>
          </a:prstGeom>
          <a:noFill/>
        </p:spPr>
        <p:txBody>
          <a:bodyPr wrap="square" rtlCol="0">
            <a:spAutoFit/>
          </a:bodyPr>
          <a:lstStyle/>
          <a:p>
            <a:r>
              <a:rPr lang="en-US" sz="3600" dirty="0"/>
              <a:t>Sycamore Fruit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DSC01657"/>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571500"/>
            <a:ext cx="9429750" cy="7070703"/>
          </a:xfrm>
          <a:noFill/>
        </p:spPr>
      </p:pic>
      <p:sp>
        <p:nvSpPr>
          <p:cNvPr id="2" name="TextBox 1">
            <a:extLst>
              <a:ext uri="{FF2B5EF4-FFF2-40B4-BE49-F238E27FC236}">
                <a16:creationId xmlns:a16="http://schemas.microsoft.com/office/drawing/2014/main" id="{A1B3B5DF-39D7-203A-A582-08407A099AB8}"/>
              </a:ext>
            </a:extLst>
          </p:cNvPr>
          <p:cNvSpPr txBox="1"/>
          <p:nvPr/>
        </p:nvSpPr>
        <p:spPr>
          <a:xfrm>
            <a:off x="2717321" y="6323162"/>
            <a:ext cx="3157268" cy="646331"/>
          </a:xfrm>
          <a:prstGeom prst="rect">
            <a:avLst/>
          </a:prstGeom>
          <a:noFill/>
        </p:spPr>
        <p:txBody>
          <a:bodyPr wrap="square" rtlCol="0">
            <a:spAutoFit/>
          </a:bodyPr>
          <a:lstStyle/>
          <a:p>
            <a:pPr algn="ctr"/>
            <a:r>
              <a:rPr lang="en-US" sz="3600" dirty="0"/>
              <a:t>Figs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descr="DSC00364"/>
          <p:cNvPicPr>
            <a:picLocks noChangeAspect="1" noChangeArrowheads="1"/>
          </p:cNvPicPr>
          <p:nvPr/>
        </p:nvPicPr>
        <p:blipFill>
          <a:blip r:embed="rId3">
            <a:extLst>
              <a:ext uri="{28A0092B-C50C-407E-A947-70E740481C1C}">
                <a14:useLocalDpi xmlns:a14="http://schemas.microsoft.com/office/drawing/2010/main" val="0"/>
              </a:ext>
            </a:extLst>
          </a:blip>
          <a:srcRect r="20000" b="20049"/>
          <a:stretch>
            <a:fillRect/>
          </a:stretch>
        </p:blipFill>
        <p:spPr bwMode="auto">
          <a:xfrm>
            <a:off x="211347" y="-145455"/>
            <a:ext cx="8721306" cy="653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4869587-485F-E44A-B081-7AB918FA4D77}"/>
              </a:ext>
            </a:extLst>
          </p:cNvPr>
          <p:cNvSpPr txBox="1"/>
          <p:nvPr/>
        </p:nvSpPr>
        <p:spPr>
          <a:xfrm>
            <a:off x="2717321" y="6323162"/>
            <a:ext cx="3157268" cy="646331"/>
          </a:xfrm>
          <a:prstGeom prst="rect">
            <a:avLst/>
          </a:prstGeom>
          <a:noFill/>
        </p:spPr>
        <p:txBody>
          <a:bodyPr wrap="square" rtlCol="0">
            <a:spAutoFit/>
          </a:bodyPr>
          <a:lstStyle/>
          <a:p>
            <a:pPr algn="ctr"/>
            <a:r>
              <a:rPr lang="en-US" sz="3600" dirty="0"/>
              <a:t>Olives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Content Placeholder 3" descr="DSC01611.JPG"/>
          <p:cNvPicPr>
            <a:picLocks noGrp="1" noChangeAspect="1"/>
          </p:cNvPicPr>
          <p:nvPr>
            <p:ph/>
          </p:nvPr>
        </p:nvPicPr>
        <p:blipFill>
          <a:blip r:embed="rId3">
            <a:extLst>
              <a:ext uri="{28A0092B-C50C-407E-A947-70E740481C1C}">
                <a14:useLocalDpi xmlns:a14="http://schemas.microsoft.com/office/drawing/2010/main" val="0"/>
              </a:ext>
            </a:extLst>
          </a:blip>
          <a:srcRect/>
          <a:stretch>
            <a:fillRect/>
          </a:stretch>
        </p:blipFill>
        <p:spPr>
          <a:xfrm>
            <a:off x="136944" y="-163093"/>
            <a:ext cx="8705131" cy="6528848"/>
          </a:xfrm>
        </p:spPr>
      </p:pic>
      <p:sp>
        <p:nvSpPr>
          <p:cNvPr id="2" name="TextBox 1">
            <a:extLst>
              <a:ext uri="{FF2B5EF4-FFF2-40B4-BE49-F238E27FC236}">
                <a16:creationId xmlns:a16="http://schemas.microsoft.com/office/drawing/2014/main" id="{FF431416-A2A5-181A-EA8F-B35206642E85}"/>
              </a:ext>
            </a:extLst>
          </p:cNvPr>
          <p:cNvSpPr txBox="1"/>
          <p:nvPr/>
        </p:nvSpPr>
        <p:spPr>
          <a:xfrm>
            <a:off x="2717321" y="6323162"/>
            <a:ext cx="3157268" cy="646331"/>
          </a:xfrm>
          <a:prstGeom prst="rect">
            <a:avLst/>
          </a:prstGeom>
          <a:noFill/>
        </p:spPr>
        <p:txBody>
          <a:bodyPr wrap="square" rtlCol="0">
            <a:spAutoFit/>
          </a:bodyPr>
          <a:lstStyle/>
          <a:p>
            <a:pPr algn="ctr"/>
            <a:r>
              <a:rPr lang="en-US" sz="3600" dirty="0"/>
              <a:t>Pomegranate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DSC04054"/>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14300" y="-457200"/>
            <a:ext cx="9258300" cy="6943725"/>
          </a:xfrm>
          <a:noFill/>
        </p:spPr>
      </p:pic>
      <p:sp>
        <p:nvSpPr>
          <p:cNvPr id="2" name="TextBox 1">
            <a:extLst>
              <a:ext uri="{FF2B5EF4-FFF2-40B4-BE49-F238E27FC236}">
                <a16:creationId xmlns:a16="http://schemas.microsoft.com/office/drawing/2014/main" id="{E9B3133C-7575-F9C1-A542-10ABA03AF194}"/>
              </a:ext>
            </a:extLst>
          </p:cNvPr>
          <p:cNvSpPr txBox="1"/>
          <p:nvPr/>
        </p:nvSpPr>
        <p:spPr>
          <a:xfrm>
            <a:off x="2717321" y="6323162"/>
            <a:ext cx="3157268" cy="646331"/>
          </a:xfrm>
          <a:prstGeom prst="rect">
            <a:avLst/>
          </a:prstGeom>
          <a:noFill/>
        </p:spPr>
        <p:txBody>
          <a:bodyPr wrap="square" rtlCol="0">
            <a:spAutoFit/>
          </a:bodyPr>
          <a:lstStyle/>
          <a:p>
            <a:pPr algn="ctr"/>
            <a:r>
              <a:rPr lang="en-US" sz="3600" dirty="0"/>
              <a:t>Grapes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DSC02278"/>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857250" y="0"/>
            <a:ext cx="10001250" cy="7499635"/>
          </a:xfrm>
          <a:noFill/>
        </p:spPr>
      </p:pic>
      <p:pic>
        <p:nvPicPr>
          <p:cNvPr id="10242" name="Picture 2">
            <a:extLst>
              <a:ext uri="{FF2B5EF4-FFF2-40B4-BE49-F238E27FC236}">
                <a16:creationId xmlns:a16="http://schemas.microsoft.com/office/drawing/2014/main" id="{A23A8546-8CFD-A4F3-69DF-C8BA35C520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0" y="99203"/>
            <a:ext cx="6535335" cy="69431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43712" y="519924"/>
            <a:ext cx="4700288" cy="2387600"/>
          </a:xfrm>
        </p:spPr>
        <p:txBody>
          <a:bodyPr>
            <a:normAutofit fontScale="90000"/>
          </a:bodyPr>
          <a:lstStyle/>
          <a:p>
            <a:r>
              <a:rPr lang="en-US" dirty="0"/>
              <a:t>Put Yourself In The People’s Shoes</a:t>
            </a:r>
          </a:p>
        </p:txBody>
      </p:sp>
      <p:sp>
        <p:nvSpPr>
          <p:cNvPr id="3" name="TextBox 2">
            <a:extLst>
              <a:ext uri="{FF2B5EF4-FFF2-40B4-BE49-F238E27FC236}">
                <a16:creationId xmlns:a16="http://schemas.microsoft.com/office/drawing/2014/main" id="{FA1B5950-3A62-C99B-86F6-B8EB8D0D9B51}"/>
              </a:ext>
            </a:extLst>
          </p:cNvPr>
          <p:cNvSpPr txBox="1"/>
          <p:nvPr/>
        </p:nvSpPr>
        <p:spPr>
          <a:xfrm>
            <a:off x="4572000" y="3721656"/>
            <a:ext cx="4572000" cy="584775"/>
          </a:xfrm>
          <a:prstGeom prst="rect">
            <a:avLst/>
          </a:prstGeom>
          <a:noFill/>
        </p:spPr>
        <p:txBody>
          <a:bodyPr wrap="square" rtlCol="0">
            <a:spAutoFit/>
          </a:bodyPr>
          <a:lstStyle/>
          <a:p>
            <a:r>
              <a:rPr lang="en-US" sz="3200" dirty="0"/>
              <a:t>How Did they Respond?</a:t>
            </a:r>
          </a:p>
        </p:txBody>
      </p:sp>
      <p:pic>
        <p:nvPicPr>
          <p:cNvPr id="4" name="Picture 2">
            <a:extLst>
              <a:ext uri="{FF2B5EF4-FFF2-40B4-BE49-F238E27FC236}">
                <a16:creationId xmlns:a16="http://schemas.microsoft.com/office/drawing/2014/main" id="{425BA1E6-A0CD-947D-E491-6C75ADF1BF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050" y="0"/>
            <a:ext cx="48450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153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43712" y="519924"/>
            <a:ext cx="4700288" cy="2387600"/>
          </a:xfrm>
        </p:spPr>
        <p:txBody>
          <a:bodyPr>
            <a:normAutofit fontScale="90000"/>
          </a:bodyPr>
          <a:lstStyle/>
          <a:p>
            <a:r>
              <a:rPr lang="en-US" dirty="0"/>
              <a:t>Put Yourself In The People’s Shoes</a:t>
            </a:r>
          </a:p>
        </p:txBody>
      </p:sp>
      <p:pic>
        <p:nvPicPr>
          <p:cNvPr id="5" name="Picture 4" descr="Other Food: daily devos: God brings us ou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5967712" cy="6858000"/>
          </a:xfrm>
          <a:prstGeom prst="rect">
            <a:avLst/>
          </a:prstGeom>
        </p:spPr>
      </p:pic>
      <p:sp>
        <p:nvSpPr>
          <p:cNvPr id="3" name="TextBox 2">
            <a:extLst>
              <a:ext uri="{FF2B5EF4-FFF2-40B4-BE49-F238E27FC236}">
                <a16:creationId xmlns:a16="http://schemas.microsoft.com/office/drawing/2014/main" id="{FA1B5950-3A62-C99B-86F6-B8EB8D0D9B51}"/>
              </a:ext>
            </a:extLst>
          </p:cNvPr>
          <p:cNvSpPr txBox="1"/>
          <p:nvPr/>
        </p:nvSpPr>
        <p:spPr>
          <a:xfrm>
            <a:off x="4572000" y="3135060"/>
            <a:ext cx="4572000" cy="3046988"/>
          </a:xfrm>
          <a:prstGeom prst="rect">
            <a:avLst/>
          </a:prstGeom>
          <a:noFill/>
        </p:spPr>
        <p:txBody>
          <a:bodyPr wrap="square" rtlCol="0">
            <a:spAutoFit/>
          </a:bodyPr>
          <a:lstStyle/>
          <a:p>
            <a:pPr marL="285750" indent="-285750">
              <a:buFont typeface="Wingdings" panose="05000000000000000000" pitchFamily="2" charset="2"/>
              <a:buChar char="ü"/>
            </a:pPr>
            <a:r>
              <a:rPr lang="en-US" sz="3200" dirty="0"/>
              <a:t>Could they have entered 40 years ago?</a:t>
            </a:r>
          </a:p>
          <a:p>
            <a:pPr marL="285750" indent="-285750">
              <a:buFont typeface="Wingdings" panose="05000000000000000000" pitchFamily="2" charset="2"/>
              <a:buChar char="ü"/>
            </a:pPr>
            <a:endParaRPr lang="en-US" sz="3200" dirty="0"/>
          </a:p>
          <a:p>
            <a:pPr marL="285750" indent="-285750">
              <a:buFont typeface="Wingdings" panose="05000000000000000000" pitchFamily="2" charset="2"/>
              <a:buChar char="ü"/>
            </a:pPr>
            <a:r>
              <a:rPr lang="en-US" sz="3200" dirty="0"/>
              <a:t>By this they may know</a:t>
            </a:r>
          </a:p>
          <a:p>
            <a:pPr marL="285750" indent="-285750">
              <a:buFont typeface="Wingdings" panose="05000000000000000000" pitchFamily="2" charset="2"/>
              <a:buChar char="ü"/>
            </a:pPr>
            <a:r>
              <a:rPr lang="en-US" sz="3200" dirty="0"/>
              <a:t>Rahab</a:t>
            </a:r>
          </a:p>
          <a:p>
            <a:pPr marL="285750" indent="-285750">
              <a:buFont typeface="Wingdings" panose="05000000000000000000" pitchFamily="2" charset="2"/>
              <a:buChar char="ü"/>
            </a:pPr>
            <a:r>
              <a:rPr lang="en-US" sz="3200" dirty="0"/>
              <a:t>Circumcision</a:t>
            </a:r>
          </a:p>
        </p:txBody>
      </p:sp>
    </p:spTree>
    <p:extLst>
      <p:ext uri="{BB962C8B-B14F-4D97-AF65-F5344CB8AC3E}">
        <p14:creationId xmlns:p14="http://schemas.microsoft.com/office/powerpoint/2010/main" val="230711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outdoor, tree, mountain, canyon&#10;&#10;Description automatically generated">
            <a:extLst>
              <a:ext uri="{FF2B5EF4-FFF2-40B4-BE49-F238E27FC236}">
                <a16:creationId xmlns:a16="http://schemas.microsoft.com/office/drawing/2014/main" id="{D77AD213-752B-0784-CA6C-BAFE9F52A863}"/>
              </a:ext>
            </a:extLst>
          </p:cNvPr>
          <p:cNvPicPr>
            <a:picLocks noChangeAspect="1"/>
          </p:cNvPicPr>
          <p:nvPr/>
        </p:nvPicPr>
        <p:blipFill rotWithShape="1">
          <a:blip r:embed="rId3">
            <a:extLst>
              <a:ext uri="{28A0092B-C50C-407E-A947-70E740481C1C}">
                <a14:useLocalDpi xmlns:a14="http://schemas.microsoft.com/office/drawing/2010/main" val="0"/>
              </a:ext>
            </a:extLst>
          </a:blip>
          <a:srcRect l="1950" r="18738"/>
          <a:stretch/>
        </p:blipFill>
        <p:spPr>
          <a:xfrm>
            <a:off x="1889481" y="0"/>
            <a:ext cx="7252232" cy="6857990"/>
          </a:xfrm>
          <a:prstGeom prst="rect">
            <a:avLst/>
          </a:prstGeom>
        </p:spPr>
      </p:pic>
      <p:sp>
        <p:nvSpPr>
          <p:cNvPr id="23" name="Rectangle 1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14171" y="743447"/>
            <a:ext cx="2980038" cy="3692028"/>
          </a:xfrm>
          <a:noFill/>
        </p:spPr>
        <p:txBody>
          <a:bodyPr>
            <a:normAutofit/>
          </a:bodyPr>
          <a:lstStyle/>
          <a:p>
            <a:pPr algn="l"/>
            <a:r>
              <a:rPr lang="en-US" sz="4500" dirty="0"/>
              <a:t>Put Yourself In Moses’ Shoes</a:t>
            </a:r>
          </a:p>
        </p:txBody>
      </p:sp>
      <p:sp>
        <p:nvSpPr>
          <p:cNvPr id="3" name="Subtitle 2"/>
          <p:cNvSpPr>
            <a:spLocks noGrp="1"/>
          </p:cNvSpPr>
          <p:nvPr>
            <p:ph type="subTitle" idx="1"/>
          </p:nvPr>
        </p:nvSpPr>
        <p:spPr>
          <a:xfrm>
            <a:off x="714171" y="4629234"/>
            <a:ext cx="2980040" cy="1485319"/>
          </a:xfrm>
          <a:noFill/>
        </p:spPr>
        <p:txBody>
          <a:bodyPr>
            <a:normAutofit lnSpcReduction="10000"/>
          </a:bodyPr>
          <a:lstStyle/>
          <a:p>
            <a:pPr algn="l"/>
            <a:r>
              <a:rPr lang="en-US" sz="3200" dirty="0"/>
              <a:t>The Book of Deuteronomy</a:t>
            </a:r>
          </a:p>
          <a:p>
            <a:pPr algn="l"/>
            <a:r>
              <a:rPr lang="en-US" sz="3200" dirty="0"/>
              <a:t>(30:15-19)</a:t>
            </a:r>
          </a:p>
        </p:txBody>
      </p:sp>
    </p:spTree>
    <p:extLst>
      <p:ext uri="{BB962C8B-B14F-4D97-AF65-F5344CB8AC3E}">
        <p14:creationId xmlns:p14="http://schemas.microsoft.com/office/powerpoint/2010/main" val="1447049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43712" y="0"/>
            <a:ext cx="4700288" cy="1100329"/>
          </a:xfrm>
        </p:spPr>
        <p:txBody>
          <a:bodyPr>
            <a:normAutofit/>
          </a:bodyPr>
          <a:lstStyle/>
          <a:p>
            <a:r>
              <a:rPr lang="en-US" dirty="0"/>
              <a:t>Disclaimer</a:t>
            </a:r>
          </a:p>
        </p:txBody>
      </p:sp>
      <p:pic>
        <p:nvPicPr>
          <p:cNvPr id="5" name="Picture 4" descr="Other Food: daily devos: God brings us ou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5967712" cy="6858000"/>
          </a:xfrm>
          <a:prstGeom prst="rect">
            <a:avLst/>
          </a:prstGeom>
        </p:spPr>
      </p:pic>
      <p:sp>
        <p:nvSpPr>
          <p:cNvPr id="3" name="TextBox 2">
            <a:extLst>
              <a:ext uri="{FF2B5EF4-FFF2-40B4-BE49-F238E27FC236}">
                <a16:creationId xmlns:a16="http://schemas.microsoft.com/office/drawing/2014/main" id="{FA1B5950-3A62-C99B-86F6-B8EB8D0D9B51}"/>
              </a:ext>
            </a:extLst>
          </p:cNvPr>
          <p:cNvSpPr txBox="1"/>
          <p:nvPr/>
        </p:nvSpPr>
        <p:spPr>
          <a:xfrm>
            <a:off x="4572000" y="1086065"/>
            <a:ext cx="4572000" cy="5755422"/>
          </a:xfrm>
          <a:prstGeom prst="rect">
            <a:avLst/>
          </a:prstGeom>
          <a:noFill/>
        </p:spPr>
        <p:txBody>
          <a:bodyPr wrap="square" rtlCol="0">
            <a:spAutoFit/>
          </a:bodyPr>
          <a:lstStyle/>
          <a:p>
            <a:pPr marL="285750" indent="-285750">
              <a:buFont typeface="Wingdings" panose="05000000000000000000" pitchFamily="2" charset="2"/>
              <a:buChar char="ü"/>
            </a:pPr>
            <a:r>
              <a:rPr lang="en-US" sz="3200" dirty="0"/>
              <a:t>Much of the material used tonight is copyrighted</a:t>
            </a:r>
            <a:endParaRPr lang="en-US" sz="900" dirty="0"/>
          </a:p>
          <a:p>
            <a:pPr marL="285750" indent="-285750">
              <a:buFont typeface="Wingdings" panose="05000000000000000000" pitchFamily="2" charset="2"/>
              <a:buChar char="ü"/>
            </a:pPr>
            <a:r>
              <a:rPr lang="en-US" sz="3200" dirty="0"/>
              <a:t>I have purchased or have permission to use</a:t>
            </a:r>
            <a:endParaRPr lang="en-US" sz="900" dirty="0"/>
          </a:p>
          <a:p>
            <a:pPr marL="285750" indent="-285750">
              <a:buFont typeface="Wingdings" panose="05000000000000000000" pitchFamily="2" charset="2"/>
              <a:buChar char="ü"/>
            </a:pPr>
            <a:r>
              <a:rPr lang="en-US" sz="3200" dirty="0"/>
              <a:t>I am thankful to those who have traveled so we can better understand</a:t>
            </a:r>
          </a:p>
          <a:p>
            <a:pPr marL="285750" indent="-285750">
              <a:buFont typeface="Wingdings" panose="05000000000000000000" pitchFamily="2" charset="2"/>
              <a:buChar char="ü"/>
            </a:pPr>
            <a:endParaRPr lang="en-US" sz="1600" dirty="0"/>
          </a:p>
          <a:p>
            <a:pPr algn="ctr"/>
            <a:r>
              <a:rPr lang="en-US" sz="3200" dirty="0"/>
              <a:t>Satellite Bible Atlas, Appian Media, Leon </a:t>
            </a:r>
            <a:r>
              <a:rPr lang="en-US" sz="3200" dirty="0" err="1"/>
              <a:t>Maulden</a:t>
            </a:r>
            <a:endParaRPr lang="en-US" sz="3200" dirty="0"/>
          </a:p>
        </p:txBody>
      </p:sp>
    </p:spTree>
    <p:extLst>
      <p:ext uri="{BB962C8B-B14F-4D97-AF65-F5344CB8AC3E}">
        <p14:creationId xmlns:p14="http://schemas.microsoft.com/office/powerpoint/2010/main" val="618041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Content Placeholder 5" descr="Jordan River_DSC02275LMauldin.JPG"/>
          <p:cNvPicPr>
            <a:picLocks noGrp="1" noChangeAspect="1"/>
          </p:cNvPicPr>
          <p:nvPr>
            <p:ph/>
          </p:nvPr>
        </p:nvPicPr>
        <p:blipFill>
          <a:blip r:embed="rId3">
            <a:extLst>
              <a:ext uri="{28A0092B-C50C-407E-A947-70E740481C1C}">
                <a14:useLocalDpi xmlns:a14="http://schemas.microsoft.com/office/drawing/2010/main" val="0"/>
              </a:ext>
            </a:extLst>
          </a:blip>
          <a:srcRect/>
          <a:stretch>
            <a:fillRect/>
          </a:stretch>
        </p:blipFill>
        <p:spPr>
          <a:xfrm>
            <a:off x="1" y="-340162"/>
            <a:ext cx="9258299" cy="7337342"/>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43713" y="1132874"/>
            <a:ext cx="4700288" cy="2387600"/>
          </a:xfrm>
        </p:spPr>
        <p:txBody>
          <a:bodyPr/>
          <a:lstStyle/>
          <a:p>
            <a:r>
              <a:rPr lang="en-US" dirty="0"/>
              <a:t>Put Yourself In Joshua’s Shoes</a:t>
            </a:r>
          </a:p>
        </p:txBody>
      </p:sp>
      <p:pic>
        <p:nvPicPr>
          <p:cNvPr id="5" name="Picture 4" descr="Other Food: daily devos: God brings us ou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5967712" cy="6858000"/>
          </a:xfrm>
          <a:prstGeom prst="rect">
            <a:avLst/>
          </a:prstGeom>
        </p:spPr>
      </p:pic>
      <p:sp>
        <p:nvSpPr>
          <p:cNvPr id="3" name="TextBox 2">
            <a:extLst>
              <a:ext uri="{FF2B5EF4-FFF2-40B4-BE49-F238E27FC236}">
                <a16:creationId xmlns:a16="http://schemas.microsoft.com/office/drawing/2014/main" id="{D3DAC276-9A78-8F84-615E-B3E192EFFDAC}"/>
              </a:ext>
            </a:extLst>
          </p:cNvPr>
          <p:cNvSpPr txBox="1"/>
          <p:nvPr/>
        </p:nvSpPr>
        <p:spPr>
          <a:xfrm>
            <a:off x="4443712" y="4350936"/>
            <a:ext cx="4582292" cy="1077218"/>
          </a:xfrm>
          <a:prstGeom prst="rect">
            <a:avLst/>
          </a:prstGeom>
          <a:noFill/>
        </p:spPr>
        <p:txBody>
          <a:bodyPr wrap="square" rtlCol="0">
            <a:spAutoFit/>
          </a:bodyPr>
          <a:lstStyle/>
          <a:p>
            <a:pPr algn="ctr"/>
            <a:r>
              <a:rPr lang="en-US" sz="3200" b="1" dirty="0"/>
              <a:t>Be Strong and of Good Courage</a:t>
            </a:r>
          </a:p>
        </p:txBody>
      </p:sp>
    </p:spTree>
    <p:extLst>
      <p:ext uri="{BB962C8B-B14F-4D97-AF65-F5344CB8AC3E}">
        <p14:creationId xmlns:p14="http://schemas.microsoft.com/office/powerpoint/2010/main" val="497987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34" name="Rectangle 823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36" name="Rectangle 823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38" name="Rectangle 8237">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40" name="Rectangle 8239">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a:extLst>
              <a:ext uri="{FF2B5EF4-FFF2-40B4-BE49-F238E27FC236}">
                <a16:creationId xmlns:a16="http://schemas.microsoft.com/office/drawing/2014/main" id="{FE308EA6-74C0-8F8A-5607-A32A6BE501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73" r="2" b="3961"/>
          <a:stretch/>
        </p:blipFill>
        <p:spPr bwMode="auto">
          <a:xfrm>
            <a:off x="1970871" y="0"/>
            <a:ext cx="5201934" cy="68575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4D68757C-B8A8-5798-F878-7E53A42FAB18}"/>
              </a:ext>
            </a:extLst>
          </p:cNvPr>
          <p:cNvSpPr/>
          <p:nvPr/>
        </p:nvSpPr>
        <p:spPr>
          <a:xfrm>
            <a:off x="2173857" y="776377"/>
            <a:ext cx="2087592" cy="1302589"/>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729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http://www.eastside-church.org/Material/Maps/Periods/PPT/05%20Canaan%20of%20the%20Patriarchs.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0"/>
            <a:ext cx="5013064" cy="68473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198007" y="316493"/>
            <a:ext cx="4150495" cy="1200329"/>
          </a:xfrm>
          <a:prstGeom prst="rect">
            <a:avLst/>
          </a:prstGeom>
          <a:noFill/>
        </p:spPr>
        <p:txBody>
          <a:bodyPr wrap="none" rtlCol="0">
            <a:spAutoFit/>
          </a:bodyPr>
          <a:lstStyle/>
          <a:p>
            <a:pPr algn="ctr"/>
            <a:r>
              <a:rPr lang="en-US" sz="3600" dirty="0"/>
              <a:t>Major Tribes</a:t>
            </a:r>
          </a:p>
          <a:p>
            <a:pPr algn="ctr"/>
            <a:r>
              <a:rPr lang="en-US" sz="3600" dirty="0"/>
              <a:t>(Genesis 10:6, 15-20)</a:t>
            </a:r>
          </a:p>
        </p:txBody>
      </p:sp>
      <p:sp>
        <p:nvSpPr>
          <p:cNvPr id="8" name="TextBox 7"/>
          <p:cNvSpPr txBox="1"/>
          <p:nvPr/>
        </p:nvSpPr>
        <p:spPr>
          <a:xfrm>
            <a:off x="4198007" y="1836009"/>
            <a:ext cx="2316596" cy="3539430"/>
          </a:xfrm>
          <a:prstGeom prst="rect">
            <a:avLst/>
          </a:prstGeom>
          <a:noFill/>
        </p:spPr>
        <p:txBody>
          <a:bodyPr wrap="none" rtlCol="0">
            <a:spAutoFit/>
          </a:bodyPr>
          <a:lstStyle/>
          <a:p>
            <a:pPr marL="285750" indent="-285750">
              <a:buFont typeface="Arial" panose="020B0604020202020204" pitchFamily="34" charset="0"/>
              <a:buChar char="•"/>
            </a:pPr>
            <a:r>
              <a:rPr lang="en-US" sz="3200" dirty="0"/>
              <a:t>Canaanites</a:t>
            </a:r>
          </a:p>
          <a:p>
            <a:pPr marL="285750" indent="-285750">
              <a:buFont typeface="Arial" panose="020B0604020202020204" pitchFamily="34" charset="0"/>
              <a:buChar char="•"/>
            </a:pPr>
            <a:r>
              <a:rPr lang="en-US" sz="3200" dirty="0"/>
              <a:t>Amorites</a:t>
            </a:r>
          </a:p>
          <a:p>
            <a:pPr marL="285750" indent="-285750">
              <a:buFont typeface="Arial" panose="020B0604020202020204" pitchFamily="34" charset="0"/>
              <a:buChar char="•"/>
            </a:pPr>
            <a:r>
              <a:rPr lang="en-US" sz="3200" dirty="0"/>
              <a:t>Hittites</a:t>
            </a:r>
          </a:p>
          <a:p>
            <a:pPr marL="285750" indent="-285750">
              <a:buFont typeface="Arial" panose="020B0604020202020204" pitchFamily="34" charset="0"/>
              <a:buChar char="•"/>
            </a:pPr>
            <a:r>
              <a:rPr lang="en-US" sz="3200" dirty="0" err="1"/>
              <a:t>Girgashites</a:t>
            </a:r>
            <a:endParaRPr lang="en-US" sz="3200" dirty="0"/>
          </a:p>
          <a:p>
            <a:pPr marL="285750" indent="-285750">
              <a:buFont typeface="Arial" panose="020B0604020202020204" pitchFamily="34" charset="0"/>
              <a:buChar char="•"/>
            </a:pPr>
            <a:r>
              <a:rPr lang="en-US" sz="3200" dirty="0" err="1"/>
              <a:t>Perizzites</a:t>
            </a:r>
            <a:endParaRPr lang="en-US" sz="3200" dirty="0"/>
          </a:p>
          <a:p>
            <a:pPr marL="285750" indent="-285750">
              <a:buFont typeface="Arial" panose="020B0604020202020204" pitchFamily="34" charset="0"/>
              <a:buChar char="•"/>
            </a:pPr>
            <a:r>
              <a:rPr lang="en-US" sz="3200" dirty="0" err="1"/>
              <a:t>Hivites</a:t>
            </a:r>
            <a:endParaRPr lang="en-US" sz="3200" dirty="0"/>
          </a:p>
          <a:p>
            <a:pPr marL="285750" indent="-285750">
              <a:buFont typeface="Arial" panose="020B0604020202020204" pitchFamily="34" charset="0"/>
              <a:buChar char="•"/>
            </a:pPr>
            <a:r>
              <a:rPr lang="en-US" sz="3200" dirty="0" err="1"/>
              <a:t>Jebusites</a:t>
            </a:r>
            <a:endParaRPr lang="en-US" sz="3200" dirty="0"/>
          </a:p>
        </p:txBody>
      </p:sp>
      <p:sp>
        <p:nvSpPr>
          <p:cNvPr id="10" name="TextBox 9"/>
          <p:cNvSpPr txBox="1"/>
          <p:nvPr/>
        </p:nvSpPr>
        <p:spPr>
          <a:xfrm>
            <a:off x="6751614" y="2753183"/>
            <a:ext cx="2392386" cy="1569660"/>
          </a:xfrm>
          <a:prstGeom prst="rect">
            <a:avLst/>
          </a:prstGeom>
          <a:noFill/>
        </p:spPr>
        <p:txBody>
          <a:bodyPr wrap="none" rtlCol="0">
            <a:spAutoFit/>
          </a:bodyPr>
          <a:lstStyle/>
          <a:p>
            <a:pPr marL="285750" indent="-285750">
              <a:buFont typeface="Arial" panose="020B0604020202020204" pitchFamily="34" charset="0"/>
              <a:buChar char="•"/>
            </a:pPr>
            <a:r>
              <a:rPr lang="en-US" sz="3200" dirty="0"/>
              <a:t>Moab</a:t>
            </a:r>
          </a:p>
          <a:p>
            <a:pPr marL="285750" indent="-285750">
              <a:buFont typeface="Arial" panose="020B0604020202020204" pitchFamily="34" charset="0"/>
              <a:buChar char="•"/>
            </a:pPr>
            <a:r>
              <a:rPr lang="en-US" sz="3200" dirty="0"/>
              <a:t>Ammonites</a:t>
            </a:r>
          </a:p>
          <a:p>
            <a:pPr marL="285750" indent="-285750">
              <a:buFont typeface="Arial" panose="020B0604020202020204" pitchFamily="34" charset="0"/>
              <a:buChar char="•"/>
            </a:pPr>
            <a:r>
              <a:rPr lang="en-US" sz="3200" dirty="0" err="1"/>
              <a:t>Edomites</a:t>
            </a:r>
            <a:endParaRPr lang="en-US" sz="3200" dirty="0"/>
          </a:p>
        </p:txBody>
      </p:sp>
      <p:grpSp>
        <p:nvGrpSpPr>
          <p:cNvPr id="17" name="Group 16"/>
          <p:cNvGrpSpPr/>
          <p:nvPr/>
        </p:nvGrpSpPr>
        <p:grpSpPr>
          <a:xfrm>
            <a:off x="-453089" y="1250545"/>
            <a:ext cx="2890334" cy="4612806"/>
            <a:chOff x="1070911" y="1250545"/>
            <a:chExt cx="2890334" cy="4612806"/>
          </a:xfrm>
        </p:grpSpPr>
        <p:sp>
          <p:nvSpPr>
            <p:cNvPr id="9" name="TextBox 8"/>
            <p:cNvSpPr txBox="1"/>
            <p:nvPr/>
          </p:nvSpPr>
          <p:spPr>
            <a:xfrm>
              <a:off x="3125375" y="1250545"/>
              <a:ext cx="835870" cy="369332"/>
            </a:xfrm>
            <a:prstGeom prst="rect">
              <a:avLst/>
            </a:prstGeom>
            <a:noFill/>
          </p:spPr>
          <p:txBody>
            <a:bodyPr wrap="none" rtlCol="0">
              <a:spAutoFit/>
            </a:bodyPr>
            <a:lstStyle/>
            <a:p>
              <a:r>
                <a:rPr lang="en-US" b="1" u="sng" dirty="0" err="1">
                  <a:solidFill>
                    <a:srgbClr val="FF0000"/>
                  </a:solidFill>
                </a:rPr>
                <a:t>Hivites</a:t>
              </a:r>
              <a:endParaRPr lang="en-US" b="1" u="sng" dirty="0">
                <a:solidFill>
                  <a:srgbClr val="FF0000"/>
                </a:solidFill>
              </a:endParaRPr>
            </a:p>
          </p:txBody>
        </p:sp>
        <p:sp>
          <p:nvSpPr>
            <p:cNvPr id="11" name="TextBox 10"/>
            <p:cNvSpPr txBox="1"/>
            <p:nvPr/>
          </p:nvSpPr>
          <p:spPr>
            <a:xfrm>
              <a:off x="2302136" y="2398956"/>
              <a:ext cx="1241174" cy="369332"/>
            </a:xfrm>
            <a:prstGeom prst="rect">
              <a:avLst/>
            </a:prstGeom>
            <a:noFill/>
          </p:spPr>
          <p:txBody>
            <a:bodyPr wrap="none" rtlCol="0">
              <a:spAutoFit/>
            </a:bodyPr>
            <a:lstStyle/>
            <a:p>
              <a:r>
                <a:rPr lang="en-US" b="1" u="sng" dirty="0" err="1">
                  <a:solidFill>
                    <a:srgbClr val="FF0000"/>
                  </a:solidFill>
                </a:rPr>
                <a:t>Girgashites</a:t>
              </a:r>
              <a:endParaRPr lang="en-US" b="1" u="sng" dirty="0">
                <a:solidFill>
                  <a:srgbClr val="FF0000"/>
                </a:solidFill>
              </a:endParaRPr>
            </a:p>
          </p:txBody>
        </p:sp>
        <p:sp>
          <p:nvSpPr>
            <p:cNvPr id="12" name="TextBox 11"/>
            <p:cNvSpPr txBox="1"/>
            <p:nvPr/>
          </p:nvSpPr>
          <p:spPr>
            <a:xfrm>
              <a:off x="1867241" y="3969571"/>
              <a:ext cx="1055482" cy="369332"/>
            </a:xfrm>
            <a:prstGeom prst="rect">
              <a:avLst/>
            </a:prstGeom>
            <a:noFill/>
          </p:spPr>
          <p:txBody>
            <a:bodyPr wrap="none" rtlCol="0">
              <a:spAutoFit/>
            </a:bodyPr>
            <a:lstStyle/>
            <a:p>
              <a:r>
                <a:rPr lang="en-US" b="1" u="sng" dirty="0" err="1">
                  <a:solidFill>
                    <a:srgbClr val="FF0000"/>
                  </a:solidFill>
                </a:rPr>
                <a:t>Jebusites</a:t>
              </a:r>
              <a:endParaRPr lang="en-US" b="1" u="sng" dirty="0">
                <a:solidFill>
                  <a:srgbClr val="FF0000"/>
                </a:solidFill>
              </a:endParaRPr>
            </a:p>
          </p:txBody>
        </p:sp>
        <p:sp>
          <p:nvSpPr>
            <p:cNvPr id="13" name="TextBox 12"/>
            <p:cNvSpPr txBox="1"/>
            <p:nvPr/>
          </p:nvSpPr>
          <p:spPr>
            <a:xfrm>
              <a:off x="2302136" y="3421058"/>
              <a:ext cx="1057084" cy="369332"/>
            </a:xfrm>
            <a:prstGeom prst="rect">
              <a:avLst/>
            </a:prstGeom>
            <a:noFill/>
          </p:spPr>
          <p:txBody>
            <a:bodyPr wrap="none" rtlCol="0">
              <a:spAutoFit/>
            </a:bodyPr>
            <a:lstStyle/>
            <a:p>
              <a:r>
                <a:rPr lang="en-US" b="1" u="sng" dirty="0">
                  <a:solidFill>
                    <a:srgbClr val="FF0000"/>
                  </a:solidFill>
                </a:rPr>
                <a:t>Amorites</a:t>
              </a:r>
            </a:p>
          </p:txBody>
        </p:sp>
        <p:sp>
          <p:nvSpPr>
            <p:cNvPr id="14" name="TextBox 13"/>
            <p:cNvSpPr txBox="1"/>
            <p:nvPr/>
          </p:nvSpPr>
          <p:spPr>
            <a:xfrm>
              <a:off x="1950967" y="5217020"/>
              <a:ext cx="884473" cy="646331"/>
            </a:xfrm>
            <a:prstGeom prst="rect">
              <a:avLst/>
            </a:prstGeom>
            <a:noFill/>
          </p:spPr>
          <p:txBody>
            <a:bodyPr wrap="none" rtlCol="0">
              <a:spAutoFit/>
            </a:bodyPr>
            <a:lstStyle/>
            <a:p>
              <a:r>
                <a:rPr lang="en-US" b="1" u="sng" dirty="0">
                  <a:solidFill>
                    <a:srgbClr val="FF0000"/>
                  </a:solidFill>
                </a:rPr>
                <a:t>Hittites</a:t>
              </a:r>
            </a:p>
            <a:p>
              <a:endParaRPr lang="en-US" b="1" u="sng" dirty="0">
                <a:solidFill>
                  <a:srgbClr val="FF0000"/>
                </a:solidFill>
              </a:endParaRPr>
            </a:p>
          </p:txBody>
        </p:sp>
        <p:sp>
          <p:nvSpPr>
            <p:cNvPr id="15" name="TextBox 14"/>
            <p:cNvSpPr txBox="1"/>
            <p:nvPr/>
          </p:nvSpPr>
          <p:spPr>
            <a:xfrm>
              <a:off x="1070911" y="4765639"/>
              <a:ext cx="1080617" cy="369332"/>
            </a:xfrm>
            <a:prstGeom prst="rect">
              <a:avLst/>
            </a:prstGeom>
            <a:noFill/>
          </p:spPr>
          <p:txBody>
            <a:bodyPr wrap="none" rtlCol="0">
              <a:spAutoFit/>
            </a:bodyPr>
            <a:lstStyle/>
            <a:p>
              <a:r>
                <a:rPr lang="en-US" b="1" u="sng" dirty="0" err="1">
                  <a:solidFill>
                    <a:srgbClr val="FF0000"/>
                  </a:solidFill>
                </a:rPr>
                <a:t>Perizzites</a:t>
              </a:r>
              <a:endParaRPr lang="en-US" b="1" u="sng" dirty="0">
                <a:solidFill>
                  <a:srgbClr val="FF0000"/>
                </a:solidFill>
              </a:endParaRPr>
            </a:p>
          </p:txBody>
        </p:sp>
        <p:sp>
          <p:nvSpPr>
            <p:cNvPr id="16" name="TextBox 15"/>
            <p:cNvSpPr txBox="1"/>
            <p:nvPr/>
          </p:nvSpPr>
          <p:spPr>
            <a:xfrm rot="17480172">
              <a:off x="1865317" y="2941538"/>
              <a:ext cx="1235018" cy="646331"/>
            </a:xfrm>
            <a:prstGeom prst="rect">
              <a:avLst/>
            </a:prstGeom>
            <a:noFill/>
          </p:spPr>
          <p:txBody>
            <a:bodyPr wrap="none" rtlCol="0">
              <a:spAutoFit/>
            </a:bodyPr>
            <a:lstStyle/>
            <a:p>
              <a:r>
                <a:rPr lang="en-US" b="1" u="sng" dirty="0">
                  <a:solidFill>
                    <a:srgbClr val="FF0000"/>
                  </a:solidFill>
                </a:rPr>
                <a:t>Canaanites</a:t>
              </a:r>
            </a:p>
            <a:p>
              <a:endParaRPr lang="en-US" b="1" u="sng" dirty="0">
                <a:solidFill>
                  <a:srgbClr val="FF0000"/>
                </a:solidFill>
              </a:endParaRPr>
            </a:p>
          </p:txBody>
        </p:sp>
      </p:grpSp>
      <p:sp>
        <p:nvSpPr>
          <p:cNvPr id="18" name="Rounded Rectangle 17"/>
          <p:cNvSpPr/>
          <p:nvPr/>
        </p:nvSpPr>
        <p:spPr>
          <a:xfrm>
            <a:off x="2144358" y="5335794"/>
            <a:ext cx="613186" cy="290621"/>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1398723" y="6447239"/>
            <a:ext cx="613186" cy="290621"/>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2264330" y="4950306"/>
            <a:ext cx="613186" cy="290621"/>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794991" y="5730796"/>
            <a:ext cx="3253839" cy="584775"/>
          </a:xfrm>
          <a:prstGeom prst="rect">
            <a:avLst/>
          </a:prstGeom>
          <a:noFill/>
        </p:spPr>
        <p:txBody>
          <a:bodyPr wrap="none" rtlCol="0">
            <a:spAutoFit/>
          </a:bodyPr>
          <a:lstStyle/>
          <a:p>
            <a:r>
              <a:rPr lang="en-US" sz="3200" b="1" dirty="0">
                <a:solidFill>
                  <a:srgbClr val="C00000"/>
                </a:solidFill>
              </a:rPr>
              <a:t>Giants in the Land</a:t>
            </a:r>
          </a:p>
        </p:txBody>
      </p:sp>
    </p:spTree>
    <p:extLst>
      <p:ext uri="{BB962C8B-B14F-4D97-AF65-F5344CB8AC3E}">
        <p14:creationId xmlns:p14="http://schemas.microsoft.com/office/powerpoint/2010/main" val="50534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DCA1FB6A-1F8B-5369-679A-21B44B47FC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3713" y="0"/>
            <a:ext cx="48402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FB6F49A0-3C9D-44BF-7F84-0B2CE9237B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0704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958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54E369-0DD8-EF3A-0FE3-B9E0E913DD74}"/>
              </a:ext>
            </a:extLst>
          </p:cNvPr>
          <p:cNvSpPr>
            <a:spLocks noGrp="1"/>
          </p:cNvSpPr>
          <p:nvPr>
            <p:ph type="title"/>
          </p:nvPr>
        </p:nvSpPr>
        <p:spPr>
          <a:xfrm>
            <a:off x="480060" y="325369"/>
            <a:ext cx="3276451" cy="1956841"/>
          </a:xfrm>
        </p:spPr>
        <p:txBody>
          <a:bodyPr anchor="b">
            <a:normAutofit/>
          </a:bodyPr>
          <a:lstStyle/>
          <a:p>
            <a:r>
              <a:rPr lang="en-US" sz="4700">
                <a:ea typeface="Calibri Light"/>
                <a:cs typeface="Calibri Light"/>
              </a:rPr>
              <a:t>Highways &amp; </a:t>
            </a:r>
            <a:br>
              <a:rPr lang="en-US" sz="4700" dirty="0">
                <a:ea typeface="Calibri Light"/>
                <a:cs typeface="Calibri Light"/>
              </a:rPr>
            </a:br>
            <a:r>
              <a:rPr lang="en-US" sz="4700">
                <a:ea typeface="Calibri Light"/>
                <a:cs typeface="Calibri Light"/>
              </a:rPr>
              <a:t>Geography</a:t>
            </a:r>
            <a:endParaRPr lang="en-US" sz="4700" dirty="0">
              <a:ea typeface="Calibri Light"/>
              <a:cs typeface="Calibri Light"/>
            </a:endParaRP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Map&#10;&#10;Description automatically generated">
            <a:extLst>
              <a:ext uri="{FF2B5EF4-FFF2-40B4-BE49-F238E27FC236}">
                <a16:creationId xmlns:a16="http://schemas.microsoft.com/office/drawing/2014/main" id="{4BB290B6-1846-4E3C-41EB-318661BB478D}"/>
              </a:ext>
            </a:extLst>
          </p:cNvPr>
          <p:cNvPicPr>
            <a:picLocks noChangeAspect="1"/>
          </p:cNvPicPr>
          <p:nvPr/>
        </p:nvPicPr>
        <p:blipFill rotWithShape="1">
          <a:blip r:embed="rId2"/>
          <a:srcRect r="1" b="2297"/>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Rectangle: Rounded Corners 2">
            <a:extLst>
              <a:ext uri="{FF2B5EF4-FFF2-40B4-BE49-F238E27FC236}">
                <a16:creationId xmlns:a16="http://schemas.microsoft.com/office/drawing/2014/main" id="{9A912256-7357-D6C9-0D53-01B9804286BB}"/>
              </a:ext>
            </a:extLst>
          </p:cNvPr>
          <p:cNvSpPr/>
          <p:nvPr/>
        </p:nvSpPr>
        <p:spPr>
          <a:xfrm>
            <a:off x="6461185" y="2113472"/>
            <a:ext cx="1279102" cy="75049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335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8147E79-2BC2-AD76-721E-97051D37BAB8}"/>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bwMode="auto">
          <a:xfrm>
            <a:off x="145913" y="850634"/>
            <a:ext cx="8852173" cy="49808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C3732D0-586F-6331-BF3A-197958DA27B1}"/>
              </a:ext>
            </a:extLst>
          </p:cNvPr>
          <p:cNvSpPr txBox="1"/>
          <p:nvPr/>
        </p:nvSpPr>
        <p:spPr>
          <a:xfrm>
            <a:off x="3407434" y="6093110"/>
            <a:ext cx="2047355" cy="707886"/>
          </a:xfrm>
          <a:prstGeom prst="rect">
            <a:avLst/>
          </a:prstGeom>
          <a:noFill/>
        </p:spPr>
        <p:txBody>
          <a:bodyPr wrap="none" rtlCol="0">
            <a:spAutoFit/>
          </a:bodyPr>
          <a:lstStyle/>
          <a:p>
            <a:r>
              <a:rPr lang="en-US" sz="4000" dirty="0"/>
              <a:t>Megiddo</a:t>
            </a:r>
          </a:p>
        </p:txBody>
      </p:sp>
    </p:spTree>
    <p:extLst>
      <p:ext uri="{BB962C8B-B14F-4D97-AF65-F5344CB8AC3E}">
        <p14:creationId xmlns:p14="http://schemas.microsoft.com/office/powerpoint/2010/main" val="19203728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DSC02480"/>
          <p:cNvPicPr>
            <a:picLocks noGrp="1" noChangeAspect="1" noChangeArrowheads="1"/>
          </p:cNvPicPr>
          <p:nvPr>
            <p:ph/>
          </p:nvPr>
        </p:nvPicPr>
        <p:blipFill>
          <a:blip r:embed="rId3">
            <a:lum bright="-18000"/>
            <a:extLst>
              <a:ext uri="{28A0092B-C50C-407E-A947-70E740481C1C}">
                <a14:useLocalDpi xmlns:a14="http://schemas.microsoft.com/office/drawing/2010/main" val="0"/>
              </a:ext>
            </a:extLst>
          </a:blip>
          <a:srcRect/>
          <a:stretch>
            <a:fillRect/>
          </a:stretch>
        </p:blipFill>
        <p:spPr>
          <a:xfrm>
            <a:off x="0" y="-728304"/>
            <a:ext cx="9144000" cy="6856452"/>
          </a:xfr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097E9F8E-F342-C964-0A53-FE6B01ACEA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1722"/>
          <a:stretch/>
        </p:blipFill>
        <p:spPr bwMode="auto">
          <a:xfrm>
            <a:off x="342900" y="457200"/>
            <a:ext cx="84582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3690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5" name="Rectangle 2253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D6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7" name="Rectangle 2253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0" name="Picture 2" descr="008"/>
          <p:cNvPicPr>
            <a:picLocks noChangeAspect="1" noChangeArrowheads="1"/>
          </p:cNvPicPr>
          <p:nvPr/>
        </p:nvPicPr>
        <p:blipFill rotWithShape="1">
          <a:blip r:embed="rId3">
            <a:extLst>
              <a:ext uri="{28A0092B-C50C-407E-A947-70E740481C1C}">
                <a14:useLocalDpi xmlns:a14="http://schemas.microsoft.com/office/drawing/2010/main" val="0"/>
              </a:ext>
            </a:extLst>
          </a:blip>
          <a:srcRect t="39295"/>
          <a:stretch/>
        </p:blipFill>
        <p:spPr bwMode="auto">
          <a:xfrm>
            <a:off x="763430" y="643467"/>
            <a:ext cx="7617138"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43712" y="519924"/>
            <a:ext cx="4700288" cy="2387600"/>
          </a:xfrm>
        </p:spPr>
        <p:txBody>
          <a:bodyPr>
            <a:normAutofit fontScale="90000"/>
          </a:bodyPr>
          <a:lstStyle/>
          <a:p>
            <a:r>
              <a:rPr lang="en-US" dirty="0"/>
              <a:t>Put Yourself In The People’s Shoes</a:t>
            </a:r>
          </a:p>
        </p:txBody>
      </p:sp>
      <p:pic>
        <p:nvPicPr>
          <p:cNvPr id="5" name="Picture 4" descr="Other Food: daily devos: God brings us ou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5967712" cy="6858000"/>
          </a:xfrm>
          <a:prstGeom prst="rect">
            <a:avLst/>
          </a:prstGeom>
        </p:spPr>
      </p:pic>
    </p:spTree>
    <p:extLst>
      <p:ext uri="{BB962C8B-B14F-4D97-AF65-F5344CB8AC3E}">
        <p14:creationId xmlns:p14="http://schemas.microsoft.com/office/powerpoint/2010/main" val="2170743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DCFEBC83-BE6F-977B-11E1-C73F9B430AC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1053" y="457200"/>
            <a:ext cx="8341894"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032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4E369-0DD8-EF3A-0FE3-B9E0E913DD74}"/>
              </a:ext>
            </a:extLst>
          </p:cNvPr>
          <p:cNvSpPr>
            <a:spLocks noGrp="1"/>
          </p:cNvSpPr>
          <p:nvPr>
            <p:ph type="title"/>
          </p:nvPr>
        </p:nvSpPr>
        <p:spPr>
          <a:xfrm>
            <a:off x="480060" y="325369"/>
            <a:ext cx="3276451" cy="1956841"/>
          </a:xfrm>
        </p:spPr>
        <p:txBody>
          <a:bodyPr anchor="b">
            <a:normAutofit/>
          </a:bodyPr>
          <a:lstStyle/>
          <a:p>
            <a:r>
              <a:rPr lang="en-US" sz="4700">
                <a:ea typeface="Calibri Light"/>
                <a:cs typeface="Calibri Light"/>
              </a:rPr>
              <a:t>Highways &amp; </a:t>
            </a:r>
            <a:br>
              <a:rPr lang="en-US" sz="4700" dirty="0">
                <a:ea typeface="Calibri Light"/>
                <a:cs typeface="Calibri Light"/>
              </a:rPr>
            </a:br>
            <a:r>
              <a:rPr lang="en-US" sz="4700">
                <a:ea typeface="Calibri Light"/>
                <a:cs typeface="Calibri Light"/>
              </a:rPr>
              <a:t>Geography</a:t>
            </a:r>
            <a:endParaRPr lang="en-US" sz="4700" dirty="0">
              <a:ea typeface="Calibri Light"/>
              <a:cs typeface="Calibri Light"/>
            </a:endParaRPr>
          </a:p>
        </p:txBody>
      </p:sp>
      <p:pic>
        <p:nvPicPr>
          <p:cNvPr id="4" name="Picture 4" descr="Map&#10;&#10;Description automatically generated">
            <a:extLst>
              <a:ext uri="{FF2B5EF4-FFF2-40B4-BE49-F238E27FC236}">
                <a16:creationId xmlns:a16="http://schemas.microsoft.com/office/drawing/2014/main" id="{4BB290B6-1846-4E3C-41EB-318661BB478D}"/>
              </a:ext>
            </a:extLst>
          </p:cNvPr>
          <p:cNvPicPr>
            <a:picLocks noChangeAspect="1"/>
          </p:cNvPicPr>
          <p:nvPr/>
        </p:nvPicPr>
        <p:blipFill rotWithShape="1">
          <a:blip r:embed="rId2"/>
          <a:srcRect r="1" b="2297"/>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Rectangle: Rounded Corners 2">
            <a:extLst>
              <a:ext uri="{FF2B5EF4-FFF2-40B4-BE49-F238E27FC236}">
                <a16:creationId xmlns:a16="http://schemas.microsoft.com/office/drawing/2014/main" id="{9A912256-7357-D6C9-0D53-01B9804286BB}"/>
              </a:ext>
            </a:extLst>
          </p:cNvPr>
          <p:cNvSpPr/>
          <p:nvPr/>
        </p:nvSpPr>
        <p:spPr>
          <a:xfrm>
            <a:off x="6461185" y="2113472"/>
            <a:ext cx="1279102" cy="75049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863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6A7598B7-B9C3-0999-33CD-8ACE10F082C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1271" name="Rectangle 112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147B10-F0B1-0F59-5404-1C45580F4A8E}"/>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sz="3100" dirty="0">
                <a:solidFill>
                  <a:schemeClr val="tx1">
                    <a:lumMod val="85000"/>
                    <a:lumOff val="15000"/>
                  </a:schemeClr>
                </a:solidFill>
              </a:rPr>
              <a:t>Coastal Plain</a:t>
            </a:r>
          </a:p>
        </p:txBody>
      </p:sp>
      <p:cxnSp>
        <p:nvCxnSpPr>
          <p:cNvPr id="11273" name="Straight Connector 112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1275" name="Straight Connector 112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02448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FC3514DC-7D62-42F4-8423-1E971DB428B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972" r="14695"/>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3319" name="Rectangle 1331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147B10-F0B1-0F59-5404-1C45580F4A8E}"/>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sz="3100" dirty="0">
                <a:solidFill>
                  <a:schemeClr val="tx1">
                    <a:lumMod val="85000"/>
                    <a:lumOff val="15000"/>
                  </a:schemeClr>
                </a:solidFill>
              </a:rPr>
              <a:t>Coastal Plain</a:t>
            </a:r>
          </a:p>
        </p:txBody>
      </p:sp>
      <p:cxnSp>
        <p:nvCxnSpPr>
          <p:cNvPr id="13321" name="Straight Connector 1332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323" name="Straight Connector 1332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88879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16B1D83F-0285-B4D5-F43F-728FB3BCBFC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295" name="Rectangle 1229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147B10-F0B1-0F59-5404-1C45580F4A8E}"/>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sz="3100" dirty="0">
                <a:solidFill>
                  <a:schemeClr val="tx1">
                    <a:lumMod val="85000"/>
                    <a:lumOff val="15000"/>
                  </a:schemeClr>
                </a:solidFill>
              </a:rPr>
              <a:t>Hill Country</a:t>
            </a:r>
          </a:p>
        </p:txBody>
      </p:sp>
      <p:cxnSp>
        <p:nvCxnSpPr>
          <p:cNvPr id="12297" name="Straight Connector 1229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299" name="Straight Connector 1229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831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85F2D7A1-DA7C-CA38-3CEB-0A67015B112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343" name="Rectangle 1434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131E95-1A31-F6AC-891F-3D6AB152B115}"/>
              </a:ext>
            </a:extLst>
          </p:cNvPr>
          <p:cNvSpPr>
            <a:spLocks noGrp="1"/>
          </p:cNvSpPr>
          <p:nvPr>
            <p:ph type="title"/>
          </p:nvPr>
        </p:nvSpPr>
        <p:spPr>
          <a:xfrm>
            <a:off x="392906" y="425950"/>
            <a:ext cx="8408194" cy="744836"/>
          </a:xfrm>
        </p:spPr>
        <p:txBody>
          <a:bodyPr vert="horz" lIns="91440" tIns="45720" rIns="91440" bIns="45720" rtlCol="0" anchor="ctr">
            <a:normAutofit/>
          </a:bodyPr>
          <a:lstStyle/>
          <a:p>
            <a:pPr algn="ctr"/>
            <a:r>
              <a:rPr lang="en-US" sz="3100">
                <a:solidFill>
                  <a:schemeClr val="tx1">
                    <a:lumMod val="85000"/>
                    <a:lumOff val="15000"/>
                  </a:schemeClr>
                </a:solidFill>
              </a:rPr>
              <a:t>Jordan River – Dead Sea – Sea of Galilee</a:t>
            </a:r>
            <a:endParaRPr lang="en-US" sz="3100" dirty="0">
              <a:solidFill>
                <a:schemeClr val="tx1">
                  <a:lumMod val="85000"/>
                  <a:lumOff val="15000"/>
                </a:schemeClr>
              </a:solidFill>
            </a:endParaRPr>
          </a:p>
        </p:txBody>
      </p:sp>
      <p:cxnSp>
        <p:nvCxnSpPr>
          <p:cNvPr id="14345" name="Straight Connector 1434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347" name="Straight Connector 1434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40749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5" descr="Jordan River_DSC02275LMauldin.JPG">
            <a:extLst>
              <a:ext uri="{FF2B5EF4-FFF2-40B4-BE49-F238E27FC236}">
                <a16:creationId xmlns:a16="http://schemas.microsoft.com/office/drawing/2014/main" id="{20A21592-3E23-23A4-91DB-FA54AD7667B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5363"/>
          <a:stretch/>
        </p:blipFill>
        <p:spPr>
          <a:xfrm>
            <a:off x="20" y="10"/>
            <a:ext cx="9143980" cy="6857990"/>
          </a:xfrm>
          <a:prstGeom prst="rect">
            <a:avLst/>
          </a:prstGeom>
        </p:spPr>
      </p:pic>
      <p:sp>
        <p:nvSpPr>
          <p:cNvPr id="14352" name="Rectangle 1435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131E95-1A31-F6AC-891F-3D6AB152B115}"/>
              </a:ext>
            </a:extLst>
          </p:cNvPr>
          <p:cNvSpPr>
            <a:spLocks noGrp="1"/>
          </p:cNvSpPr>
          <p:nvPr>
            <p:ph type="title"/>
          </p:nvPr>
        </p:nvSpPr>
        <p:spPr>
          <a:xfrm>
            <a:off x="392906" y="425950"/>
            <a:ext cx="8408194" cy="744836"/>
          </a:xfrm>
        </p:spPr>
        <p:txBody>
          <a:bodyPr vert="horz" lIns="91440" tIns="45720" rIns="91440" bIns="45720" rtlCol="0" anchor="ctr">
            <a:normAutofit/>
          </a:bodyPr>
          <a:lstStyle/>
          <a:p>
            <a:pPr algn="ctr"/>
            <a:r>
              <a:rPr lang="en-US" sz="3100" dirty="0">
                <a:solidFill>
                  <a:schemeClr val="tx1">
                    <a:lumMod val="85000"/>
                    <a:lumOff val="15000"/>
                  </a:schemeClr>
                </a:solidFill>
              </a:rPr>
              <a:t>Jordan River – Dead Sea – Sea of Galilee</a:t>
            </a:r>
          </a:p>
        </p:txBody>
      </p:sp>
      <p:cxnSp>
        <p:nvCxnSpPr>
          <p:cNvPr id="14354" name="Straight Connector 1435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356" name="Straight Connector 1435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36207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EBDA04B5-4021-D9B0-7170-D292B6CF91C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367" name="Rectangle 1536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131E95-1A31-F6AC-891F-3D6AB152B115}"/>
              </a:ext>
            </a:extLst>
          </p:cNvPr>
          <p:cNvSpPr>
            <a:spLocks noGrp="1"/>
          </p:cNvSpPr>
          <p:nvPr>
            <p:ph type="title"/>
          </p:nvPr>
        </p:nvSpPr>
        <p:spPr>
          <a:xfrm>
            <a:off x="392906" y="425950"/>
            <a:ext cx="8408194" cy="744836"/>
          </a:xfrm>
        </p:spPr>
        <p:txBody>
          <a:bodyPr vert="horz" lIns="91440" tIns="45720" rIns="91440" bIns="45720" rtlCol="0" anchor="ctr">
            <a:normAutofit/>
          </a:bodyPr>
          <a:lstStyle/>
          <a:p>
            <a:pPr algn="ctr"/>
            <a:r>
              <a:rPr lang="en-US" sz="3100" dirty="0">
                <a:solidFill>
                  <a:schemeClr val="tx1">
                    <a:lumMod val="85000"/>
                    <a:lumOff val="15000"/>
                  </a:schemeClr>
                </a:solidFill>
              </a:rPr>
              <a:t>Jordan River – Dead Sea – Sea of Galilee</a:t>
            </a:r>
          </a:p>
        </p:txBody>
      </p:sp>
      <p:cxnSp>
        <p:nvCxnSpPr>
          <p:cNvPr id="15369" name="Straight Connector 1536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371" name="Straight Connector 1537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0305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60C5A5E8-D2D6-B2DE-E5B6-DC901E4A5A3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391" name="Rectangle 1639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131E95-1A31-F6AC-891F-3D6AB152B115}"/>
              </a:ext>
            </a:extLst>
          </p:cNvPr>
          <p:cNvSpPr>
            <a:spLocks noGrp="1"/>
          </p:cNvSpPr>
          <p:nvPr>
            <p:ph type="title"/>
          </p:nvPr>
        </p:nvSpPr>
        <p:spPr>
          <a:xfrm>
            <a:off x="392906" y="425950"/>
            <a:ext cx="8408194" cy="744836"/>
          </a:xfrm>
        </p:spPr>
        <p:txBody>
          <a:bodyPr vert="horz" lIns="91440" tIns="45720" rIns="91440" bIns="45720" rtlCol="0" anchor="ctr">
            <a:normAutofit/>
          </a:bodyPr>
          <a:lstStyle/>
          <a:p>
            <a:pPr algn="ctr"/>
            <a:r>
              <a:rPr lang="en-US" sz="3100" dirty="0">
                <a:solidFill>
                  <a:schemeClr val="tx1">
                    <a:lumMod val="85000"/>
                    <a:lumOff val="15000"/>
                  </a:schemeClr>
                </a:solidFill>
              </a:rPr>
              <a:t>Jordan River – Dead Sea – Sea of Galilee </a:t>
            </a:r>
          </a:p>
        </p:txBody>
      </p:sp>
      <p:cxnSp>
        <p:nvCxnSpPr>
          <p:cNvPr id="16393" name="Straight Connector 1639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395" name="Straight Connector 1639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06216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C8CB71B-A9B7-FA6C-0618-190D4322379C}"/>
              </a:ext>
            </a:extLst>
          </p:cNvPr>
          <p:cNvSpPr txBox="1"/>
          <p:nvPr/>
        </p:nvSpPr>
        <p:spPr>
          <a:xfrm>
            <a:off x="524784" y="248038"/>
            <a:ext cx="5297791" cy="115920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500" kern="1200" dirty="0">
                <a:solidFill>
                  <a:srgbClr val="FFFFFF"/>
                </a:solidFill>
                <a:latin typeface="+mj-lt"/>
                <a:ea typeface="+mj-ea"/>
                <a:cs typeface="+mj-cs"/>
              </a:rPr>
              <a:t>Why Study Geography?</a:t>
            </a:r>
          </a:p>
        </p:txBody>
      </p:sp>
      <p:pic>
        <p:nvPicPr>
          <p:cNvPr id="13" name="JericoToJersulamClip">
            <a:hlinkClick r:id="" action="ppaction://media"/>
            <a:extLst>
              <a:ext uri="{FF2B5EF4-FFF2-40B4-BE49-F238E27FC236}">
                <a16:creationId xmlns:a16="http://schemas.microsoft.com/office/drawing/2014/main" id="{CA0813BB-A381-688D-AD76-A453E613CF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4523" y="1966293"/>
            <a:ext cx="7914952" cy="4452160"/>
          </a:xfrm>
          <a:prstGeom prst="rect">
            <a:avLst/>
          </a:prstGeom>
        </p:spPr>
      </p:pic>
    </p:spTree>
    <p:extLst>
      <p:ext uri="{BB962C8B-B14F-4D97-AF65-F5344CB8AC3E}">
        <p14:creationId xmlns:p14="http://schemas.microsoft.com/office/powerpoint/2010/main" val="313948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56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Rectangle 410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Rectangle 410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Rectangle 410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A map of the middle east&#10;&#10;Description automatically generated with low confidence">
            <a:extLst>
              <a:ext uri="{FF2B5EF4-FFF2-40B4-BE49-F238E27FC236}">
                <a16:creationId xmlns:a16="http://schemas.microsoft.com/office/drawing/2014/main" id="{7A4E4BA1-1654-BAB7-4840-61DE4C11748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71576" y="457200"/>
            <a:ext cx="8400848"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6194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C8CB71B-A9B7-FA6C-0618-190D4322379C}"/>
              </a:ext>
            </a:extLst>
          </p:cNvPr>
          <p:cNvSpPr txBox="1"/>
          <p:nvPr/>
        </p:nvSpPr>
        <p:spPr>
          <a:xfrm>
            <a:off x="524784" y="248038"/>
            <a:ext cx="5297791" cy="115920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500" kern="1200">
                <a:solidFill>
                  <a:srgbClr val="FFFFFF"/>
                </a:solidFill>
                <a:latin typeface="+mj-lt"/>
                <a:ea typeface="+mj-ea"/>
                <a:cs typeface="+mj-cs"/>
              </a:rPr>
              <a:t>Why Study Geography?</a:t>
            </a:r>
          </a:p>
        </p:txBody>
      </p:sp>
      <p:pic>
        <p:nvPicPr>
          <p:cNvPr id="2" name="JericoToJersulamClip2">
            <a:hlinkClick r:id="" action="ppaction://media"/>
            <a:extLst>
              <a:ext uri="{FF2B5EF4-FFF2-40B4-BE49-F238E27FC236}">
                <a16:creationId xmlns:a16="http://schemas.microsoft.com/office/drawing/2014/main" id="{BB2C0DE3-049F-D4F4-E26C-8690222529A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4523" y="1966293"/>
            <a:ext cx="7914952" cy="4452160"/>
          </a:xfrm>
          <a:prstGeom prst="rect">
            <a:avLst/>
          </a:prstGeom>
        </p:spPr>
      </p:pic>
    </p:spTree>
    <p:extLst>
      <p:ext uri="{BB962C8B-B14F-4D97-AF65-F5344CB8AC3E}">
        <p14:creationId xmlns:p14="http://schemas.microsoft.com/office/powerpoint/2010/main" val="191969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C8CB71B-A9B7-FA6C-0618-190D4322379C}"/>
              </a:ext>
            </a:extLst>
          </p:cNvPr>
          <p:cNvSpPr txBox="1"/>
          <p:nvPr/>
        </p:nvSpPr>
        <p:spPr>
          <a:xfrm>
            <a:off x="524784" y="248038"/>
            <a:ext cx="5297791" cy="115920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500" kern="1200">
                <a:solidFill>
                  <a:srgbClr val="FFFFFF"/>
                </a:solidFill>
                <a:latin typeface="+mj-lt"/>
                <a:ea typeface="+mj-ea"/>
                <a:cs typeface="+mj-cs"/>
              </a:rPr>
              <a:t>Why Study Geography?</a:t>
            </a:r>
          </a:p>
        </p:txBody>
      </p:sp>
      <p:pic>
        <p:nvPicPr>
          <p:cNvPr id="3" name="JericoToJersulamClip3">
            <a:hlinkClick r:id="" action="ppaction://media"/>
            <a:extLst>
              <a:ext uri="{FF2B5EF4-FFF2-40B4-BE49-F238E27FC236}">
                <a16:creationId xmlns:a16="http://schemas.microsoft.com/office/drawing/2014/main" id="{F54C077C-EBE0-ED61-6F94-10F97AECC3C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601922"/>
            <a:ext cx="9143998" cy="5139484"/>
          </a:xfrm>
          <a:prstGeom prst="rect">
            <a:avLst/>
          </a:prstGeom>
        </p:spPr>
      </p:pic>
    </p:spTree>
    <p:extLst>
      <p:ext uri="{BB962C8B-B14F-4D97-AF65-F5344CB8AC3E}">
        <p14:creationId xmlns:p14="http://schemas.microsoft.com/office/powerpoint/2010/main" val="9110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C8CB71B-A9B7-FA6C-0618-190D4322379C}"/>
              </a:ext>
            </a:extLst>
          </p:cNvPr>
          <p:cNvSpPr txBox="1"/>
          <p:nvPr/>
        </p:nvSpPr>
        <p:spPr>
          <a:xfrm>
            <a:off x="524784" y="248038"/>
            <a:ext cx="5297791" cy="115920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500" kern="1200">
                <a:solidFill>
                  <a:srgbClr val="FFFFFF"/>
                </a:solidFill>
                <a:latin typeface="+mj-lt"/>
                <a:ea typeface="+mj-ea"/>
                <a:cs typeface="+mj-cs"/>
              </a:rPr>
              <a:t>Why Study Geography?</a:t>
            </a:r>
          </a:p>
        </p:txBody>
      </p:sp>
      <p:pic>
        <p:nvPicPr>
          <p:cNvPr id="3" name="SpeakingFromABoat">
            <a:hlinkClick r:id="" action="ppaction://media"/>
            <a:extLst>
              <a:ext uri="{FF2B5EF4-FFF2-40B4-BE49-F238E27FC236}">
                <a16:creationId xmlns:a16="http://schemas.microsoft.com/office/drawing/2014/main" id="{811CD0A9-B044-68AE-B022-11A2F083204C}"/>
              </a:ext>
            </a:extLst>
          </p:cNvPr>
          <p:cNvPicPr>
            <a:picLocks noChangeAspect="1"/>
          </p:cNvPicPr>
          <p:nvPr>
            <a:videoFile r:link="rId1"/>
            <p:extLst>
              <p:ext uri="{DAA4B4D4-6D71-4841-9C94-3DE7FCFB9230}">
                <p14:media xmlns:p14="http://schemas.microsoft.com/office/powerpoint/2010/main" r:embed="rId2">
                  <p14:trim st="41" end="621"/>
                </p14:media>
              </p:ext>
            </p:extLst>
          </p:nvPr>
        </p:nvPicPr>
        <p:blipFill>
          <a:blip r:embed="rId4"/>
          <a:stretch>
            <a:fillRect/>
          </a:stretch>
        </p:blipFill>
        <p:spPr>
          <a:xfrm>
            <a:off x="0" y="1620624"/>
            <a:ext cx="9143999" cy="5143499"/>
          </a:xfrm>
          <a:prstGeom prst="rect">
            <a:avLst/>
          </a:prstGeom>
        </p:spPr>
      </p:pic>
    </p:spTree>
    <p:extLst>
      <p:ext uri="{BB962C8B-B14F-4D97-AF65-F5344CB8AC3E}">
        <p14:creationId xmlns:p14="http://schemas.microsoft.com/office/powerpoint/2010/main" val="199547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9271" name="Rectangle 1392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273" name="Rectangle 1392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275" name="Rectangle 1392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277" name="Rectangle 1392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9266" name="Picture 2" descr="Sinai_LM928sm"/>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10715" b="13095"/>
          <a:stretch>
            <a:fillRect/>
          </a:stretch>
        </p:blipFill>
        <p:spPr>
          <a:xfrm>
            <a:off x="501084" y="457200"/>
            <a:ext cx="8141831" cy="594360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8407" name="Rectangle 35840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409" name="Rectangle 35840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411" name="Rectangle 3584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413" name="Rectangle 3584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8402" name="Picture 2" descr="Sinai_LM960sm"/>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609600" y="457200"/>
            <a:ext cx="7924800" cy="5943600"/>
          </a:xfrm>
          <a:prstGeom prst="rect">
            <a:avLst/>
          </a:prstGeom>
          <a:noFill/>
        </p:spPr>
      </p:pic>
    </p:spTree>
    <p:extLst>
      <p:ext uri="{BB962C8B-B14F-4D97-AF65-F5344CB8AC3E}">
        <p14:creationId xmlns:p14="http://schemas.microsoft.com/office/powerpoint/2010/main" val="3569245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7" name="Rectangle 308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a:extLst>
              <a:ext uri="{FF2B5EF4-FFF2-40B4-BE49-F238E27FC236}">
                <a16:creationId xmlns:a16="http://schemas.microsoft.com/office/drawing/2014/main" id="{1F582AB7-11F3-502B-D489-46EA17D89BD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09600" y="457200"/>
            <a:ext cx="79248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000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4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1">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82344"/>
            <a:ext cx="9143997"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3">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5282344"/>
            <a:ext cx="6086475"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5">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5282344"/>
            <a:ext cx="9143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78D7B3-2403-754C-FFFB-C307B35BEE44}"/>
              </a:ext>
            </a:extLst>
          </p:cNvPr>
          <p:cNvSpPr>
            <a:spLocks noGrp="1"/>
          </p:cNvSpPr>
          <p:nvPr>
            <p:ph type="ctrTitle"/>
          </p:nvPr>
        </p:nvSpPr>
        <p:spPr>
          <a:xfrm>
            <a:off x="524785" y="5490971"/>
            <a:ext cx="5221554" cy="1159200"/>
          </a:xfrm>
        </p:spPr>
        <p:txBody>
          <a:bodyPr anchor="ctr">
            <a:normAutofit/>
          </a:bodyPr>
          <a:lstStyle/>
          <a:p>
            <a:pPr algn="l"/>
            <a:r>
              <a:rPr lang="en-US" sz="3500" kern="1200" dirty="0">
                <a:solidFill>
                  <a:srgbClr val="FFFFFF"/>
                </a:solidFill>
                <a:latin typeface="+mj-lt"/>
                <a:ea typeface="+mj-ea"/>
                <a:cs typeface="+mj-cs"/>
              </a:rPr>
              <a:t>Spies @ Kadesh</a:t>
            </a:r>
            <a:br>
              <a:rPr lang="en-US" sz="3500" kern="1200" dirty="0">
                <a:solidFill>
                  <a:srgbClr val="FFFFFF"/>
                </a:solidFill>
                <a:latin typeface="+mj-lt"/>
                <a:ea typeface="+mj-ea"/>
                <a:cs typeface="+mj-cs"/>
              </a:rPr>
            </a:br>
            <a:endParaRPr lang="en-US" sz="3500" dirty="0">
              <a:solidFill>
                <a:srgbClr val="FFFFFF"/>
              </a:solidFill>
            </a:endParaRPr>
          </a:p>
        </p:txBody>
      </p:sp>
      <p:pic>
        <p:nvPicPr>
          <p:cNvPr id="5" name="Picture 4">
            <a:extLst>
              <a:ext uri="{FF2B5EF4-FFF2-40B4-BE49-F238E27FC236}">
                <a16:creationId xmlns:a16="http://schemas.microsoft.com/office/drawing/2014/main" id="{7ABB5DFC-7026-9B66-AE10-42FD8E6EC679}"/>
              </a:ext>
            </a:extLst>
          </p:cNvPr>
          <p:cNvPicPr>
            <a:picLocks noChangeAspect="1"/>
          </p:cNvPicPr>
          <p:nvPr/>
        </p:nvPicPr>
        <p:blipFill>
          <a:blip r:embed="rId2"/>
          <a:stretch>
            <a:fillRect/>
          </a:stretch>
        </p:blipFill>
        <p:spPr>
          <a:xfrm>
            <a:off x="460756" y="390832"/>
            <a:ext cx="8291952" cy="4519114"/>
          </a:xfrm>
          <a:prstGeom prst="rect">
            <a:avLst/>
          </a:prstGeom>
        </p:spPr>
      </p:pic>
    </p:spTree>
    <p:extLst>
      <p:ext uri="{BB962C8B-B14F-4D97-AF65-F5344CB8AC3E}">
        <p14:creationId xmlns:p14="http://schemas.microsoft.com/office/powerpoint/2010/main" val="1227860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7">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78D7B3-2403-754C-FFFB-C307B35BEE44}"/>
              </a:ext>
            </a:extLst>
          </p:cNvPr>
          <p:cNvSpPr>
            <a:spLocks noGrp="1"/>
          </p:cNvSpPr>
          <p:nvPr>
            <p:ph type="ctrTitle"/>
          </p:nvPr>
        </p:nvSpPr>
        <p:spPr>
          <a:xfrm>
            <a:off x="524784" y="248038"/>
            <a:ext cx="5297791" cy="1159200"/>
          </a:xfrm>
        </p:spPr>
        <p:txBody>
          <a:bodyPr anchor="ctr">
            <a:normAutofit/>
          </a:bodyPr>
          <a:lstStyle/>
          <a:p>
            <a:pPr algn="l"/>
            <a:r>
              <a:rPr lang="en-US" sz="3500" kern="1200">
                <a:solidFill>
                  <a:srgbClr val="FFFFFF"/>
                </a:solidFill>
                <a:latin typeface="+mj-lt"/>
                <a:ea typeface="+mj-ea"/>
                <a:cs typeface="+mj-cs"/>
              </a:rPr>
              <a:t>Spies</a:t>
            </a:r>
            <a:br>
              <a:rPr lang="en-US" sz="3500" kern="1200">
                <a:solidFill>
                  <a:srgbClr val="FFFFFF"/>
                </a:solidFill>
                <a:latin typeface="+mj-lt"/>
                <a:ea typeface="+mj-ea"/>
                <a:cs typeface="+mj-cs"/>
              </a:rPr>
            </a:br>
            <a:endParaRPr lang="en-US" sz="3500" dirty="0">
              <a:solidFill>
                <a:srgbClr val="FFFFFF"/>
              </a:solidFill>
            </a:endParaRPr>
          </a:p>
        </p:txBody>
      </p:sp>
      <p:pic>
        <p:nvPicPr>
          <p:cNvPr id="3" name="Picture 2" descr="http://bleon1.files.wordpress.com/2011/03/dsc09629.jpg">
            <a:extLst>
              <a:ext uri="{FF2B5EF4-FFF2-40B4-BE49-F238E27FC236}">
                <a16:creationId xmlns:a16="http://schemas.microsoft.com/office/drawing/2014/main" id="{53720D65-4827-FA95-F12E-34B7FCDFC3E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17917" y="1526810"/>
            <a:ext cx="7108252" cy="53311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0121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3142</TotalTime>
  <Words>1259</Words>
  <Application>Microsoft Office PowerPoint</Application>
  <PresentationFormat>On-screen Show (4:3)</PresentationFormat>
  <Paragraphs>144</Paragraphs>
  <Slides>42</Slides>
  <Notes>19</Notes>
  <HiddenSlides>1</HiddenSlides>
  <MMClips>4</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42</vt:i4>
      </vt:variant>
    </vt:vector>
  </HeadingPairs>
  <TitlesOfParts>
    <vt:vector size="49" baseType="lpstr">
      <vt:lpstr>Arial</vt:lpstr>
      <vt:lpstr>Calibri</vt:lpstr>
      <vt:lpstr>Calibri Light</vt:lpstr>
      <vt:lpstr>Times New Roman</vt:lpstr>
      <vt:lpstr>Wingdings</vt:lpstr>
      <vt:lpstr>Office Theme</vt:lpstr>
      <vt:lpstr>Office Theme</vt:lpstr>
      <vt:lpstr>Quarter 3  Invasion, Conquest &amp; Judges</vt:lpstr>
      <vt:lpstr>Disclaimer</vt:lpstr>
      <vt:lpstr>Put Yourself In The People’s Shoes</vt:lpstr>
      <vt:lpstr>PowerPoint Presentation</vt:lpstr>
      <vt:lpstr>PowerPoint Presentation</vt:lpstr>
      <vt:lpstr>PowerPoint Presentation</vt:lpstr>
      <vt:lpstr>PowerPoint Presentation</vt:lpstr>
      <vt:lpstr>Spies @ Kadesh </vt:lpstr>
      <vt:lpstr>Spies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Put Yourself In The People’s Shoes</vt:lpstr>
      <vt:lpstr>Put Yourself In The People’s Shoes</vt:lpstr>
      <vt:lpstr>Put Yourself In Moses’ Shoes</vt:lpstr>
      <vt:lpstr>PowerPoint Presentation</vt:lpstr>
      <vt:lpstr>Put Yourself In Joshua’s Shoes</vt:lpstr>
      <vt:lpstr>PowerPoint Presentation</vt:lpstr>
      <vt:lpstr>PowerPoint Presentation</vt:lpstr>
      <vt:lpstr>PowerPoint Presentation</vt:lpstr>
      <vt:lpstr>Highways &amp;  Geography</vt:lpstr>
      <vt:lpstr>PowerPoint Presentation</vt:lpstr>
      <vt:lpstr>PowerPoint Presentation</vt:lpstr>
      <vt:lpstr>PowerPoint Presentation</vt:lpstr>
      <vt:lpstr>PowerPoint Presentation</vt:lpstr>
      <vt:lpstr>PowerPoint Presentation</vt:lpstr>
      <vt:lpstr>Highways &amp;  Geography</vt:lpstr>
      <vt:lpstr>Coastal Plain</vt:lpstr>
      <vt:lpstr>Coastal Plain</vt:lpstr>
      <vt:lpstr>Hill Country</vt:lpstr>
      <vt:lpstr>Jordan River – Dead Sea – Sea of Galilee</vt:lpstr>
      <vt:lpstr>Jordan River – Dead Sea – Sea of Galilee</vt:lpstr>
      <vt:lpstr>Jordan River – Dead Sea – Sea of Galilee</vt:lpstr>
      <vt:lpstr>Jordan River – Dead Sea – Sea of Galilee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Allusions</dc:title>
  <dc:creator>Tracy Moyers</dc:creator>
  <cp:lastModifiedBy>Eastside Enlightener</cp:lastModifiedBy>
  <cp:revision>24</cp:revision>
  <dcterms:created xsi:type="dcterms:W3CDTF">2022-08-06T18:52:56Z</dcterms:created>
  <dcterms:modified xsi:type="dcterms:W3CDTF">2023-05-14T13:58:37Z</dcterms:modified>
</cp:coreProperties>
</file>